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61" r:id="rId6"/>
    <p:sldId id="278" r:id="rId7"/>
    <p:sldId id="263" r:id="rId8"/>
    <p:sldId id="272" r:id="rId9"/>
    <p:sldId id="287" r:id="rId10"/>
    <p:sldId id="271" r:id="rId11"/>
    <p:sldId id="285" r:id="rId12"/>
    <p:sldId id="264" r:id="rId13"/>
    <p:sldId id="279" r:id="rId14"/>
    <p:sldId id="273" r:id="rId15"/>
    <p:sldId id="286" r:id="rId16"/>
    <p:sldId id="282" r:id="rId17"/>
    <p:sldId id="289" r:id="rId18"/>
    <p:sldId id="280" r:id="rId19"/>
    <p:sldId id="275" r:id="rId20"/>
    <p:sldId id="283" r:id="rId21"/>
    <p:sldId id="277" r:id="rId22"/>
    <p:sldId id="281" r:id="rId23"/>
    <p:sldId id="284" r:id="rId24"/>
    <p:sldId id="276" r:id="rId25"/>
    <p:sldId id="288" r:id="rId26"/>
    <p:sldId id="268" r:id="rId27"/>
  </p:sldIdLst>
  <p:sldSz cx="18288000" cy="10287000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DM Sans" pitchFamily="2" charset="0"/>
      <p:regular r:id="rId30"/>
      <p:bold r:id="rId31"/>
      <p:italic r:id="rId32"/>
      <p:boldItalic r:id="rId33"/>
    </p:embeddedFont>
    <p:embeddedFont>
      <p:font typeface="DM Sans Bold" charset="0"/>
      <p:regular r:id="rId34"/>
      <p:bold r:id="rId35"/>
    </p:embeddedFont>
    <p:embeddedFont>
      <p:font typeface="DM Sans Bold Italics" panose="020B0604020202020204" charset="0"/>
      <p:regular r:id="rId36"/>
    </p:embeddedFont>
    <p:embeddedFont>
      <p:font typeface="DM Sans Italics" panose="020B0604020202020204" charset="0"/>
      <p:regular r:id="rId37"/>
    </p:embeddedFont>
    <p:embeddedFont>
      <p:font typeface="Poppins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22" autoAdjust="0"/>
  </p:normalViewPr>
  <p:slideViewPr>
    <p:cSldViewPr>
      <p:cViewPr varScale="1">
        <p:scale>
          <a:sx n="55" d="100"/>
          <a:sy n="55" d="100"/>
        </p:scale>
        <p:origin x="79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18:28:20.1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196 276 24575,'32'0'0,"-14"0"0,-38 0 0,-40 0 0,-11 0 0,7-33 0,34-36 0,48-7 0,54 9 0,41 36 0,1 56 0,-39 50 0,-31 12-8191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18:28:14.4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18:28:14.9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18:28:27.9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 0 24575,'0'26'0,"0"41"0,-26 95 0,17-7 0,37-56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18:28:20.1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196 276 24575,'32'0'0,"-14"0"0,-38 0 0,-40 0 0,-11 0 0,7-33 0,34-36 0,48-7 0,54 9 0,41 36 0,1 56 0,-39 50 0,-31 12-8191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18:28:14.4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18:28:14.9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18:28:27.9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 0 24575,'0'26'0,"0"41"0,-26 95 0,17-7 0,37-56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D25B2-D1B4-4A80-B7B2-736C20ED2A14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BEBE6-1C0C-4E1A-BF27-A17E2544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37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FE11-0DFC-42C6-8AA7-617FF90DED5D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8C00-DA24-410F-B8BC-989194E981C6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DD09-C651-4E69-9932-8BF876694DEB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284EB-52F7-4DAE-B18C-1A3BD88C868D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ACA2-EF8B-438F-B9DF-95E786A362A4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2C0A-C99E-4A0A-8938-F74A35E5E5C8}" type="datetime1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0970-3D43-4DEC-A53D-2D52B0FECBD7}" type="datetime1">
              <a:rPr lang="en-US" smtClean="0"/>
              <a:t>4/27/2024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F7120-FE00-4B0F-96E8-364D74DCE2CD}" type="datetime1">
              <a:rPr lang="en-US" smtClean="0"/>
              <a:t>4/27/2024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E1CAC-1167-48E6-87C5-82A202D7247E}" type="datetime1">
              <a:rPr lang="en-US" smtClean="0"/>
              <a:t>4/27/2024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05A5-978F-4557-999C-61A98E03A371}" type="datetime1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6B17C-23F3-4E3A-AF8B-FC944D254E81}" type="datetime1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EE5DE-8AC0-4BD5-9C0D-C998684A576C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customXml" Target="../ink/ink4.xml"/><Relationship Id="rId5" Type="http://schemas.openxmlformats.org/officeDocument/2006/relationships/image" Target="../media/image9.png"/><Relationship Id="rId10" Type="http://schemas.openxmlformats.org/officeDocument/2006/relationships/customXml" Target="../ink/ink3.xml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7" Type="http://schemas.openxmlformats.org/officeDocument/2006/relationships/customXml" Target="../ink/ink7.xm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customXml" Target="../ink/ink6.xml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874D4C5C-368B-6EAC-75BC-0A9789326D90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0FB20447-43DD-9866-ADF1-F7E928D1EEE9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4540881C-E6D7-9377-0CF4-A383ABBBE09D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0" y="7095794"/>
            <a:ext cx="18288000" cy="555662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699" y="495300"/>
            <a:ext cx="779660" cy="895986"/>
          </a:xfrm>
          <a:custGeom>
            <a:avLst/>
            <a:gdLst/>
            <a:ahLst/>
            <a:cxnLst/>
            <a:rect l="l" t="t" r="r" b="b"/>
            <a:pathLst>
              <a:path w="1205060" h="1391845">
                <a:moveTo>
                  <a:pt x="0" y="0"/>
                </a:moveTo>
                <a:lnTo>
                  <a:pt x="1205060" y="0"/>
                </a:lnTo>
                <a:lnTo>
                  <a:pt x="1205060" y="1391845"/>
                </a:lnTo>
                <a:lnTo>
                  <a:pt x="0" y="1391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2408475"/>
            <a:ext cx="16230600" cy="3420826"/>
            <a:chOff x="0" y="0"/>
            <a:chExt cx="3059693" cy="560695"/>
          </a:xfrm>
          <a:solidFill>
            <a:schemeClr val="accent5">
              <a:lumMod val="50000"/>
            </a:schemeClr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3059693" cy="560695"/>
            </a:xfrm>
            <a:custGeom>
              <a:avLst/>
              <a:gdLst/>
              <a:ahLst/>
              <a:cxnLst/>
              <a:rect l="l" t="t" r="r" b="b"/>
              <a:pathLst>
                <a:path w="3059693" h="560695">
                  <a:moveTo>
                    <a:pt x="0" y="0"/>
                  </a:moveTo>
                  <a:lnTo>
                    <a:pt x="3059693" y="0"/>
                  </a:lnTo>
                  <a:lnTo>
                    <a:pt x="3059693" y="560695"/>
                  </a:lnTo>
                  <a:lnTo>
                    <a:pt x="0" y="560695"/>
                  </a:lnTo>
                  <a:close/>
                </a:path>
              </a:pathLst>
            </a:custGeom>
            <a:grpFill/>
            <a:ln w="47625"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059693" cy="608320"/>
            </a:xfrm>
            <a:prstGeom prst="rect">
              <a:avLst/>
            </a:prstGeom>
            <a:grpFill/>
            <a:ln>
              <a:noFill/>
            </a:ln>
          </p:spPr>
          <p:txBody>
            <a:bodyPr lIns="70973" tIns="70973" rIns="70973" bIns="70973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85842" y="2628900"/>
            <a:ext cx="15316317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  <a:latin typeface="DM Sans Bold"/>
              </a:rPr>
              <a:t>TERAHERTZ IMAGING IN DOPED GERMANIUM-BASED HYPERBOLIC METAMATERIAL SLABS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425649" y="7133894"/>
            <a:ext cx="5306212" cy="2003289"/>
            <a:chOff x="0" y="0"/>
            <a:chExt cx="7074949" cy="267105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19697"/>
              <a:ext cx="7074949" cy="1951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Ashraf Al- Khalique</a:t>
              </a:r>
            </a:p>
            <a:p>
              <a:pPr>
                <a:lnSpc>
                  <a:spcPts val="3780"/>
                </a:lnSpc>
              </a:pPr>
              <a:r>
                <a:rPr lang="en-US" sz="2700">
                  <a:solidFill>
                    <a:srgbClr val="000000"/>
                  </a:solidFill>
                  <a:latin typeface="DM Sans"/>
                </a:rPr>
                <a:t>Student ID: 1801171</a:t>
              </a:r>
            </a:p>
            <a:p>
              <a:pPr>
                <a:lnSpc>
                  <a:spcPts val="3780"/>
                </a:lnSpc>
              </a:pPr>
              <a:r>
                <a:rPr lang="en-US" sz="2700">
                  <a:solidFill>
                    <a:srgbClr val="000000"/>
                  </a:solidFill>
                  <a:latin typeface="DM Sans"/>
                </a:rPr>
                <a:t>Dept. of EEE, RUET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7074949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Bold"/>
                </a:rPr>
                <a:t>Presented By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60759" y="495300"/>
            <a:ext cx="1487944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spc="51" dirty="0">
                <a:solidFill>
                  <a:srgbClr val="000000"/>
                </a:solidFill>
                <a:latin typeface="DM Sans"/>
              </a:rPr>
              <a:t>Department of Electrical &amp; Electronic Engineering</a:t>
            </a:r>
          </a:p>
          <a:p>
            <a:pPr>
              <a:lnSpc>
                <a:spcPts val="3639"/>
              </a:lnSpc>
            </a:pPr>
            <a:r>
              <a:rPr lang="en-US" sz="2599" spc="51" dirty="0" err="1">
                <a:solidFill>
                  <a:srgbClr val="000000"/>
                </a:solidFill>
                <a:latin typeface="DM Sans Bold"/>
              </a:rPr>
              <a:t>Rajshahi</a:t>
            </a:r>
            <a:r>
              <a:rPr lang="en-US" sz="2599" spc="51" dirty="0">
                <a:solidFill>
                  <a:srgbClr val="000000"/>
                </a:solidFill>
                <a:latin typeface="DM Sans Bold"/>
              </a:rPr>
              <a:t> University of Engineering &amp; Technology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675986" y="7133894"/>
            <a:ext cx="5306212" cy="2003289"/>
            <a:chOff x="0" y="0"/>
            <a:chExt cx="7074949" cy="267105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19697"/>
              <a:ext cx="7074949" cy="1951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Dr. Md. Samiul Habib</a:t>
              </a:r>
            </a:p>
            <a:p>
              <a:pPr>
                <a:lnSpc>
                  <a:spcPts val="3780"/>
                </a:lnSpc>
              </a:pPr>
              <a:r>
                <a:rPr lang="en-US" sz="2700">
                  <a:solidFill>
                    <a:srgbClr val="000000"/>
                  </a:solidFill>
                  <a:latin typeface="DM Sans"/>
                </a:rPr>
                <a:t>Professor</a:t>
              </a:r>
            </a:p>
            <a:p>
              <a:pPr>
                <a:lnSpc>
                  <a:spcPts val="3780"/>
                </a:lnSpc>
              </a:pPr>
              <a:r>
                <a:rPr lang="en-US" sz="2700">
                  <a:solidFill>
                    <a:srgbClr val="000000"/>
                  </a:solidFill>
                  <a:latin typeface="DM Sans"/>
                </a:rPr>
                <a:t>Dept. of EEE, RUET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7074949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Bold"/>
                </a:rPr>
                <a:t>Supervised By</a:t>
              </a:r>
            </a:p>
          </p:txBody>
        </p:sp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A8AEEA7-351E-2F0A-16D2-C4FE5AD0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959975"/>
            <a:ext cx="2133600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1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307" y="419099"/>
            <a:ext cx="16667386" cy="1657827"/>
            <a:chOff x="0" y="-369907"/>
            <a:chExt cx="22223181" cy="2210435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-369907"/>
              <a:ext cx="22223181" cy="2210435"/>
              <a:chOff x="0" y="-73068"/>
              <a:chExt cx="4389764" cy="436629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-73068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64469"/>
              <a:ext cx="19491737" cy="147048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Literature Review (Cont..)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81000" y="7962901"/>
            <a:ext cx="8610599" cy="562462"/>
            <a:chOff x="0" y="0"/>
            <a:chExt cx="2308525" cy="1925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08525" cy="192541"/>
            </a:xfrm>
            <a:custGeom>
              <a:avLst/>
              <a:gdLst/>
              <a:ahLst/>
              <a:cxnLst/>
              <a:rect l="l" t="t" r="r" b="b"/>
              <a:pathLst>
                <a:path w="2308525" h="192541">
                  <a:moveTo>
                    <a:pt x="0" y="0"/>
                  </a:moveTo>
                  <a:lnTo>
                    <a:pt x="2308525" y="0"/>
                  </a:lnTo>
                  <a:lnTo>
                    <a:pt x="2308525" y="192541"/>
                  </a:lnTo>
                  <a:lnTo>
                    <a:pt x="0" y="192541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308525" cy="240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 sz="16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64966" y="5203701"/>
            <a:ext cx="8626634" cy="502261"/>
            <a:chOff x="0" y="0"/>
            <a:chExt cx="2308525" cy="1925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525" cy="192541"/>
            </a:xfrm>
            <a:custGeom>
              <a:avLst/>
              <a:gdLst/>
              <a:ahLst/>
              <a:cxnLst/>
              <a:rect l="l" t="t" r="r" b="b"/>
              <a:pathLst>
                <a:path w="2308525" h="192541">
                  <a:moveTo>
                    <a:pt x="0" y="0"/>
                  </a:moveTo>
                  <a:lnTo>
                    <a:pt x="2308525" y="0"/>
                  </a:lnTo>
                  <a:lnTo>
                    <a:pt x="2308525" y="192541"/>
                  </a:lnTo>
                  <a:lnTo>
                    <a:pt x="0" y="192541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308525" cy="240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 sz="160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02455" y="5143500"/>
            <a:ext cx="7258003" cy="562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5"/>
              </a:lnSpc>
              <a:spcBef>
                <a:spcPct val="0"/>
              </a:spcBef>
            </a:pPr>
            <a:r>
              <a:rPr lang="en-US" sz="3200" spc="65" dirty="0">
                <a:solidFill>
                  <a:srgbClr val="000000"/>
                </a:solidFill>
                <a:latin typeface="DM Sans Bold"/>
              </a:rPr>
              <a:t>Contributions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0271" y="7962900"/>
            <a:ext cx="3690196" cy="562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5"/>
              </a:lnSpc>
              <a:spcBef>
                <a:spcPct val="0"/>
              </a:spcBef>
            </a:pPr>
            <a:r>
              <a:rPr lang="en-US" sz="3200" spc="65" dirty="0">
                <a:solidFill>
                  <a:srgbClr val="000000"/>
                </a:solidFill>
                <a:latin typeface="DM Sans Bold"/>
              </a:rPr>
              <a:t>Research gaps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4966" y="5846041"/>
            <a:ext cx="10988834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300" spc="55" dirty="0">
                <a:solidFill>
                  <a:srgbClr val="000000"/>
                </a:solidFill>
                <a:latin typeface="DM Sans"/>
              </a:rPr>
              <a:t>Proposes an analytical model and the </a:t>
            </a:r>
            <a:r>
              <a:rPr lang="en-US" sz="2300" b="1" spc="55" dirty="0">
                <a:solidFill>
                  <a:srgbClr val="000000"/>
                </a:solidFill>
                <a:latin typeface="DM Sans"/>
              </a:rPr>
              <a:t>transfer matrix method (TMM)</a:t>
            </a:r>
            <a:endParaRPr lang="en-US" sz="2300" spc="55" dirty="0">
              <a:solidFill>
                <a:srgbClr val="000000"/>
              </a:solidFill>
              <a:latin typeface="DM Sans"/>
            </a:endParaRPr>
          </a:p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300" spc="55" dirty="0">
                <a:solidFill>
                  <a:srgbClr val="000000"/>
                </a:solidFill>
                <a:latin typeface="DM Sans"/>
              </a:rPr>
              <a:t>Describes hyperbolic metamaterials for sub-diffraction imaging at THz frequencies</a:t>
            </a:r>
          </a:p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300" spc="55" dirty="0">
                <a:solidFill>
                  <a:srgbClr val="000000"/>
                </a:solidFill>
                <a:latin typeface="DM Sans"/>
              </a:rPr>
              <a:t>Discusses the limitations of traditional imaging systems in supporting high spatial frequencies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CD3E8E-8711-46FA-731C-A523BDCD96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" r="2645"/>
          <a:stretch/>
        </p:blipFill>
        <p:spPr>
          <a:xfrm>
            <a:off x="228600" y="2206786"/>
            <a:ext cx="9857693" cy="27843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27D5CA-09F7-2867-C365-722C089F2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3200" y="2216700"/>
            <a:ext cx="4006168" cy="25050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FBBF0E5-366D-250D-7404-E720AFF50B6E}"/>
              </a:ext>
            </a:extLst>
          </p:cNvPr>
          <p:cNvSpPr txBox="1"/>
          <p:nvPr/>
        </p:nvSpPr>
        <p:spPr>
          <a:xfrm>
            <a:off x="11049000" y="4801969"/>
            <a:ext cx="345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M Sans" pitchFamily="2" charset="0"/>
              </a:rPr>
              <a:t>Schematic of a  homogenized metamaterial slab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E0592A7-CD61-E4B3-F682-64F2651C4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69368" y="2171700"/>
            <a:ext cx="3400343" cy="35528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668CFEF-40A9-E3BE-18CE-9928DAC4D751}"/>
              </a:ext>
            </a:extLst>
          </p:cNvPr>
          <p:cNvSpPr txBox="1"/>
          <p:nvPr/>
        </p:nvSpPr>
        <p:spPr>
          <a:xfrm>
            <a:off x="14478000" y="5634633"/>
            <a:ext cx="3956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M Sans" pitchFamily="2" charset="0"/>
              </a:rPr>
              <a:t> Transmission coefficient spatial </a:t>
            </a:r>
          </a:p>
          <a:p>
            <a:r>
              <a:rPr lang="en-US" dirty="0">
                <a:latin typeface="DM Sans" pitchFamily="2" charset="0"/>
              </a:rPr>
              <a:t>frequencies over 0.1 THz to 0.7 THz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6BA0825-8E8F-19B7-D7EE-1E9F86111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42185" y="6310077"/>
            <a:ext cx="6642524" cy="331365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632DC4F-E512-710D-C2E8-AEBB6A63452B}"/>
              </a:ext>
            </a:extLst>
          </p:cNvPr>
          <p:cNvSpPr txBox="1"/>
          <p:nvPr/>
        </p:nvSpPr>
        <p:spPr>
          <a:xfrm>
            <a:off x="11157263" y="9486900"/>
            <a:ext cx="6797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M Sans" pitchFamily="2" charset="0"/>
              </a:rPr>
              <a:t> Field propagation through (a) isotropic slab (b) homogenized </a:t>
            </a:r>
          </a:p>
          <a:p>
            <a:r>
              <a:rPr lang="en-US" dirty="0">
                <a:latin typeface="DM Sans" pitchFamily="2" charset="0"/>
              </a:rPr>
              <a:t>metamaterial slab.</a:t>
            </a:r>
          </a:p>
        </p:txBody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E8956440-39C1-00CE-8BC1-6E725BA4C37B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7BFD6023-DC4C-77DC-15F2-A6EA2BA2AE13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F1898AB4-24CC-DDF1-120B-246B3EAE60E6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6" name="Slide Number Placeholder 18">
            <a:extLst>
              <a:ext uri="{FF2B5EF4-FFF2-40B4-BE49-F238E27FC236}">
                <a16:creationId xmlns:a16="http://schemas.microsoft.com/office/drawing/2014/main" id="{6B6C61CC-DDCB-AEC6-8E19-2D7E1AD2F7C6}"/>
              </a:ext>
            </a:extLst>
          </p:cNvPr>
          <p:cNvSpPr txBox="1">
            <a:spLocks/>
          </p:cNvSpPr>
          <p:nvPr/>
        </p:nvSpPr>
        <p:spPr>
          <a:xfrm>
            <a:off x="15849600" y="99599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10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3CBCB0B5-E27A-3E9E-F002-906834E99C0E}"/>
              </a:ext>
            </a:extLst>
          </p:cNvPr>
          <p:cNvSpPr txBox="1"/>
          <p:nvPr/>
        </p:nvSpPr>
        <p:spPr>
          <a:xfrm>
            <a:off x="381000" y="8648700"/>
            <a:ext cx="821894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spc="55" dirty="0">
                <a:solidFill>
                  <a:srgbClr val="000000"/>
                </a:solidFill>
                <a:latin typeface="DM Sans"/>
              </a:rPr>
              <a:t>Comprehensive analysis</a:t>
            </a:r>
          </a:p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spc="55" dirty="0">
                <a:solidFill>
                  <a:srgbClr val="000000"/>
                </a:solidFill>
                <a:latin typeface="DM Sans"/>
              </a:rPr>
              <a:t>Practical applications</a:t>
            </a:r>
          </a:p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spc="55" dirty="0">
                <a:solidFill>
                  <a:srgbClr val="000000"/>
                </a:solidFill>
                <a:latin typeface="DM Sans"/>
              </a:rPr>
              <a:t>Scalability or manufacturability</a:t>
            </a:r>
          </a:p>
        </p:txBody>
      </p:sp>
    </p:spTree>
    <p:extLst>
      <p:ext uri="{BB962C8B-B14F-4D97-AF65-F5344CB8AC3E}">
        <p14:creationId xmlns:p14="http://schemas.microsoft.com/office/powerpoint/2010/main" val="204596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307" y="419099"/>
            <a:ext cx="16667386" cy="1657827"/>
            <a:chOff x="0" y="-369907"/>
            <a:chExt cx="22223181" cy="2210435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-369907"/>
              <a:ext cx="22223181" cy="2210435"/>
              <a:chOff x="0" y="-73068"/>
              <a:chExt cx="4389764" cy="436629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-73068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64469"/>
              <a:ext cx="19491737" cy="147048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Literature Review (Cont..)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81000" y="8801101"/>
            <a:ext cx="8610599" cy="562462"/>
            <a:chOff x="0" y="0"/>
            <a:chExt cx="2308525" cy="1925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08525" cy="192541"/>
            </a:xfrm>
            <a:custGeom>
              <a:avLst/>
              <a:gdLst/>
              <a:ahLst/>
              <a:cxnLst/>
              <a:rect l="l" t="t" r="r" b="b"/>
              <a:pathLst>
                <a:path w="2308525" h="192541">
                  <a:moveTo>
                    <a:pt x="0" y="0"/>
                  </a:moveTo>
                  <a:lnTo>
                    <a:pt x="2308525" y="0"/>
                  </a:lnTo>
                  <a:lnTo>
                    <a:pt x="2308525" y="192541"/>
                  </a:lnTo>
                  <a:lnTo>
                    <a:pt x="0" y="192541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308525" cy="240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 sz="16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64966" y="6041901"/>
            <a:ext cx="8626634" cy="502261"/>
            <a:chOff x="0" y="0"/>
            <a:chExt cx="2308525" cy="1925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525" cy="192541"/>
            </a:xfrm>
            <a:custGeom>
              <a:avLst/>
              <a:gdLst/>
              <a:ahLst/>
              <a:cxnLst/>
              <a:rect l="l" t="t" r="r" b="b"/>
              <a:pathLst>
                <a:path w="2308525" h="192541">
                  <a:moveTo>
                    <a:pt x="0" y="0"/>
                  </a:moveTo>
                  <a:lnTo>
                    <a:pt x="2308525" y="0"/>
                  </a:lnTo>
                  <a:lnTo>
                    <a:pt x="2308525" y="192541"/>
                  </a:lnTo>
                  <a:lnTo>
                    <a:pt x="0" y="192541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308525" cy="240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 sz="160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02455" y="5981700"/>
            <a:ext cx="7258003" cy="562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5"/>
              </a:lnSpc>
              <a:spcBef>
                <a:spcPct val="0"/>
              </a:spcBef>
            </a:pPr>
            <a:r>
              <a:rPr lang="en-US" sz="3200" spc="65" dirty="0">
                <a:solidFill>
                  <a:srgbClr val="000000"/>
                </a:solidFill>
                <a:latin typeface="DM Sans Bold"/>
              </a:rPr>
              <a:t>Contributions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0271" y="8801100"/>
            <a:ext cx="3690196" cy="562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5"/>
              </a:lnSpc>
              <a:spcBef>
                <a:spcPct val="0"/>
              </a:spcBef>
            </a:pPr>
            <a:r>
              <a:rPr lang="en-US" sz="3200" spc="65" dirty="0">
                <a:solidFill>
                  <a:srgbClr val="000000"/>
                </a:solidFill>
                <a:latin typeface="DM Sans Bold"/>
              </a:rPr>
              <a:t>Research gaps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4966" y="6684241"/>
            <a:ext cx="985769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spc="55" dirty="0">
                <a:solidFill>
                  <a:srgbClr val="000000"/>
                </a:solidFill>
                <a:latin typeface="DM Sans"/>
              </a:rPr>
              <a:t>Proposes three techniques to reduce image artifacts: </a:t>
            </a:r>
            <a:r>
              <a:rPr lang="en-US" sz="2400" b="1" spc="55" dirty="0">
                <a:solidFill>
                  <a:srgbClr val="000000"/>
                </a:solidFill>
                <a:latin typeface="DM Sans"/>
              </a:rPr>
              <a:t>convolutional</a:t>
            </a:r>
            <a:r>
              <a:rPr lang="en-US" sz="2400" spc="55" dirty="0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400" b="1" spc="55" dirty="0">
                <a:solidFill>
                  <a:srgbClr val="000000"/>
                </a:solidFill>
                <a:latin typeface="DM Sans"/>
              </a:rPr>
              <a:t>field averaging</a:t>
            </a:r>
            <a:r>
              <a:rPr lang="en-US" sz="2400" spc="55" dirty="0">
                <a:solidFill>
                  <a:srgbClr val="000000"/>
                </a:solidFill>
                <a:latin typeface="DM Sans"/>
              </a:rPr>
              <a:t>, and the </a:t>
            </a:r>
            <a:r>
              <a:rPr lang="en-US" sz="2400" b="1" spc="55" dirty="0">
                <a:solidFill>
                  <a:srgbClr val="000000"/>
                </a:solidFill>
                <a:latin typeface="DM Sans"/>
              </a:rPr>
              <a:t>power averaging</a:t>
            </a:r>
            <a:r>
              <a:rPr lang="en-US" sz="2400" spc="55" dirty="0">
                <a:solidFill>
                  <a:srgbClr val="000000"/>
                </a:solidFill>
                <a:latin typeface="DM Sans"/>
              </a:rPr>
              <a:t> method</a:t>
            </a:r>
          </a:p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spc="55" dirty="0">
                <a:solidFill>
                  <a:srgbClr val="000000"/>
                </a:solidFill>
                <a:latin typeface="DM Sans"/>
              </a:rPr>
              <a:t>Improves resolution of hyper lenses and hyperbolic media endoscopes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27D5CA-09F7-2867-C365-722C089F2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2141525"/>
            <a:ext cx="5257800" cy="25447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FBBF0E5-366D-250D-7404-E720AFF50B6E}"/>
              </a:ext>
            </a:extLst>
          </p:cNvPr>
          <p:cNvSpPr txBox="1"/>
          <p:nvPr/>
        </p:nvSpPr>
        <p:spPr>
          <a:xfrm>
            <a:off x="8913743" y="4774168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M Sans" pitchFamily="2" charset="0"/>
              </a:rPr>
              <a:t>Geometry of wire array metamaterial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6BA0825-8E8F-19B7-D7EE-1E9F86111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1930" y="6903386"/>
            <a:ext cx="7762779" cy="246856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632DC4F-E512-710D-C2E8-AEBB6A63452B}"/>
              </a:ext>
            </a:extLst>
          </p:cNvPr>
          <p:cNvSpPr txBox="1"/>
          <p:nvPr/>
        </p:nvSpPr>
        <p:spPr>
          <a:xfrm>
            <a:off x="10882464" y="9417903"/>
            <a:ext cx="7302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DM Sans" pitchFamily="2" charset="0"/>
              </a:rPr>
              <a:t>Simulated 2D image of the electric field at (a) 0.15 THz, and (b) 0.26 THz </a:t>
            </a:r>
          </a:p>
          <a:p>
            <a:r>
              <a:rPr lang="en-US" sz="1600" dirty="0">
                <a:latin typeface="DM Sans" pitchFamily="2" charset="0"/>
              </a:rPr>
              <a:t>(c) Simulated electric field intensity as a function of position and frequency </a:t>
            </a:r>
          </a:p>
          <a:p>
            <a:r>
              <a:rPr lang="en-US" sz="1600" dirty="0">
                <a:latin typeface="DM Sans" pitchFamily="2" charset="0"/>
              </a:rPr>
              <a:t>at the output of a 1 mm wire array metamaterial</a:t>
            </a:r>
          </a:p>
        </p:txBody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E8956440-39C1-00CE-8BC1-6E725BA4C37B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7BFD6023-DC4C-77DC-15F2-A6EA2BA2AE13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F1898AB4-24CC-DDF1-120B-246B3EAE60E6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6" name="Slide Number Placeholder 18">
            <a:extLst>
              <a:ext uri="{FF2B5EF4-FFF2-40B4-BE49-F238E27FC236}">
                <a16:creationId xmlns:a16="http://schemas.microsoft.com/office/drawing/2014/main" id="{6B6C61CC-DDCB-AEC6-8E19-2D7E1AD2F7C6}"/>
              </a:ext>
            </a:extLst>
          </p:cNvPr>
          <p:cNvSpPr txBox="1">
            <a:spLocks/>
          </p:cNvSpPr>
          <p:nvPr/>
        </p:nvSpPr>
        <p:spPr>
          <a:xfrm>
            <a:off x="15849600" y="99599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11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3CBCB0B5-E27A-3E9E-F002-906834E99C0E}"/>
              </a:ext>
            </a:extLst>
          </p:cNvPr>
          <p:cNvSpPr txBox="1"/>
          <p:nvPr/>
        </p:nvSpPr>
        <p:spPr>
          <a:xfrm>
            <a:off x="381000" y="9486900"/>
            <a:ext cx="99822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spc="55" dirty="0">
                <a:solidFill>
                  <a:srgbClr val="000000"/>
                </a:solidFill>
                <a:latin typeface="DM Sans"/>
              </a:rPr>
              <a:t>Dispersion relation for imaging devices</a:t>
            </a:r>
          </a:p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spc="55" dirty="0">
                <a:solidFill>
                  <a:srgbClr val="000000"/>
                </a:solidFill>
                <a:latin typeface="DM Sans"/>
              </a:rPr>
              <a:t>Trade-offs associated with the use of transverse polarizations</a:t>
            </a:r>
          </a:p>
        </p:txBody>
      </p:sp>
      <p:sp>
        <p:nvSpPr>
          <p:cNvPr id="18" name="AutoShape 4" descr="figure: Fig. 7">
            <a:extLst>
              <a:ext uri="{FF2B5EF4-FFF2-40B4-BE49-F238E27FC236}">
                <a16:creationId xmlns:a16="http://schemas.microsoft.com/office/drawing/2014/main" id="{4E5EC815-A2DE-C2D9-D20B-8D8B9230AA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FBD300-A7CA-261B-9888-D3AD7DCB4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57765" y="3588806"/>
            <a:ext cx="4430235" cy="19050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5A0FFBE-302D-5359-964B-DD526A2AAA7F}"/>
              </a:ext>
            </a:extLst>
          </p:cNvPr>
          <p:cNvSpPr txBox="1"/>
          <p:nvPr/>
        </p:nvSpPr>
        <p:spPr>
          <a:xfrm>
            <a:off x="15849600" y="544419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baseline="0" dirty="0">
                <a:latin typeface="DM Sans" pitchFamily="2" charset="0"/>
              </a:rPr>
              <a:t>FOM</a:t>
            </a:r>
            <a:endParaRPr lang="en-US" dirty="0">
              <a:latin typeface="DM Sans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994DD1B-4ACE-49AF-D39F-7DABDC98B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96" y="2076926"/>
            <a:ext cx="8745904" cy="390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29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307" y="419101"/>
            <a:ext cx="16667386" cy="1708203"/>
            <a:chOff x="0" y="-444422"/>
            <a:chExt cx="22223181" cy="2277604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-444422"/>
              <a:ext cx="22223181" cy="2277604"/>
              <a:chOff x="0" y="-87787"/>
              <a:chExt cx="4389764" cy="449897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-87787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9076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62118"/>
              <a:ext cx="14392062" cy="1460501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Objectives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10308" y="2265946"/>
            <a:ext cx="16667386" cy="2417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81711" lvl="1" indent="-5715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spc="76" dirty="0">
                <a:solidFill>
                  <a:srgbClr val="000000"/>
                </a:solidFill>
                <a:latin typeface="DM Sans"/>
              </a:rPr>
              <a:t>To design a hyperbolic metamaterial slab for sub diffraction imaging.</a:t>
            </a:r>
          </a:p>
          <a:p>
            <a:pPr marL="981711" lvl="1" indent="-5715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spc="76" dirty="0">
                <a:solidFill>
                  <a:srgbClr val="000000"/>
                </a:solidFill>
                <a:latin typeface="DM Sans"/>
              </a:rPr>
              <a:t>To validate theoretical and analytical modeling through simulation.</a:t>
            </a:r>
          </a:p>
          <a:p>
            <a:pPr marL="981711" lvl="1" indent="-5715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spc="76" dirty="0">
                <a:solidFill>
                  <a:srgbClr val="000000"/>
                </a:solidFill>
                <a:latin typeface="DM Sans"/>
              </a:rPr>
              <a:t>To implement effective post-processing method.</a:t>
            </a:r>
            <a:endParaRPr lang="en-US" sz="3600" spc="76" dirty="0">
              <a:latin typeface="DM Sans"/>
            </a:endParaRP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FDC260C9-2762-2E3A-B042-B09381C9E849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73725425-2954-D358-A540-A3AC6D6F659F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7D0A318C-57BD-ED5C-1B81-C62E54126BD9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Slide Number Placeholder 18">
            <a:extLst>
              <a:ext uri="{FF2B5EF4-FFF2-40B4-BE49-F238E27FC236}">
                <a16:creationId xmlns:a16="http://schemas.microsoft.com/office/drawing/2014/main" id="{DBF1E52C-AB36-BE96-4F4A-970FD6A8EB8D}"/>
              </a:ext>
            </a:extLst>
          </p:cNvPr>
          <p:cNvSpPr txBox="1">
            <a:spLocks/>
          </p:cNvSpPr>
          <p:nvPr/>
        </p:nvSpPr>
        <p:spPr>
          <a:xfrm>
            <a:off x="15849600" y="99599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12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307" y="495300"/>
            <a:ext cx="16667386" cy="1637514"/>
            <a:chOff x="0" y="-342823"/>
            <a:chExt cx="22223181" cy="2183351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-342823"/>
              <a:ext cx="22223181" cy="2183351"/>
              <a:chOff x="0" y="-67718"/>
              <a:chExt cx="4389764" cy="431279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-67718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69462"/>
              <a:ext cx="14392062" cy="1460501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Methodology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096046" y="2439870"/>
            <a:ext cx="12297209" cy="86331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51"/>
              </a:lnSpc>
              <a:spcBef>
                <a:spcPct val="0"/>
              </a:spcBef>
            </a:pPr>
            <a:r>
              <a:rPr lang="en-US" sz="4000" spc="103" dirty="0">
                <a:latin typeface="DM Sans Bold"/>
              </a:rPr>
              <a:t>Theoretical Modeling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96045" y="3695700"/>
            <a:ext cx="12297210" cy="84869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46"/>
              </a:lnSpc>
              <a:spcBef>
                <a:spcPct val="0"/>
              </a:spcBef>
            </a:pPr>
            <a:r>
              <a:rPr lang="en-US" sz="4000" spc="104" dirty="0">
                <a:latin typeface="DM Sans Bold"/>
              </a:rPr>
              <a:t>Analytical Modeling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104157" y="4914900"/>
            <a:ext cx="12297208" cy="863313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51"/>
              </a:lnSpc>
              <a:spcBef>
                <a:spcPct val="0"/>
              </a:spcBef>
            </a:pPr>
            <a:r>
              <a:rPr lang="en-US" sz="4000" spc="103" dirty="0">
                <a:latin typeface="DM Sans Bold"/>
              </a:rPr>
              <a:t>Double Slit Simulations</a:t>
            </a: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8D6A84D1-F32B-FA80-B694-6F3C3922DCA7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538AF3CD-C962-0C66-2C5E-F28CE319214F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25D1CE65-4DAC-439F-C61D-E98879B432D0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Slide Number Placeholder 18">
            <a:extLst>
              <a:ext uri="{FF2B5EF4-FFF2-40B4-BE49-F238E27FC236}">
                <a16:creationId xmlns:a16="http://schemas.microsoft.com/office/drawing/2014/main" id="{E3AC4304-976B-1C18-32FA-7369955FD446}"/>
              </a:ext>
            </a:extLst>
          </p:cNvPr>
          <p:cNvSpPr txBox="1">
            <a:spLocks/>
          </p:cNvSpPr>
          <p:nvPr/>
        </p:nvSpPr>
        <p:spPr>
          <a:xfrm>
            <a:off x="15849600" y="99599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13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32" name="TextBox 24">
            <a:extLst>
              <a:ext uri="{FF2B5EF4-FFF2-40B4-BE49-F238E27FC236}">
                <a16:creationId xmlns:a16="http://schemas.microsoft.com/office/drawing/2014/main" id="{734067BD-BC3D-AACA-6307-8112A2682770}"/>
              </a:ext>
            </a:extLst>
          </p:cNvPr>
          <p:cNvSpPr txBox="1"/>
          <p:nvPr/>
        </p:nvSpPr>
        <p:spPr>
          <a:xfrm>
            <a:off x="3095192" y="6187072"/>
            <a:ext cx="12297208" cy="863313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51"/>
              </a:lnSpc>
              <a:spcBef>
                <a:spcPct val="0"/>
              </a:spcBef>
            </a:pPr>
            <a:r>
              <a:rPr lang="en-US" sz="4000" spc="103" dirty="0">
                <a:latin typeface="DM Sans Bold"/>
              </a:rPr>
              <a:t>Numerical Post processing method</a:t>
            </a: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C1D24C8E-8E87-8750-D8C0-F5C68CD5C232}"/>
              </a:ext>
            </a:extLst>
          </p:cNvPr>
          <p:cNvSpPr txBox="1"/>
          <p:nvPr/>
        </p:nvSpPr>
        <p:spPr>
          <a:xfrm>
            <a:off x="3095192" y="7429500"/>
            <a:ext cx="12297208" cy="863313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51"/>
              </a:lnSpc>
              <a:spcBef>
                <a:spcPct val="0"/>
              </a:spcBef>
            </a:pPr>
            <a:r>
              <a:rPr lang="en-US" sz="4000" spc="103" dirty="0">
                <a:latin typeface="DM Sans Bold"/>
              </a:rPr>
              <a:t>Performance Analysis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2DF593CC-828C-C558-E07A-D174FD214208}"/>
              </a:ext>
            </a:extLst>
          </p:cNvPr>
          <p:cNvSpPr/>
          <p:nvPr/>
        </p:nvSpPr>
        <p:spPr>
          <a:xfrm>
            <a:off x="8983748" y="3303183"/>
            <a:ext cx="521804" cy="46871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A895F86C-1610-5EFB-12F5-C2D249B1472D}"/>
              </a:ext>
            </a:extLst>
          </p:cNvPr>
          <p:cNvSpPr/>
          <p:nvPr/>
        </p:nvSpPr>
        <p:spPr>
          <a:xfrm>
            <a:off x="8983748" y="4533900"/>
            <a:ext cx="521804" cy="46871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08280A01-69AD-291B-FD03-47591FEA0111}"/>
              </a:ext>
            </a:extLst>
          </p:cNvPr>
          <p:cNvSpPr/>
          <p:nvPr/>
        </p:nvSpPr>
        <p:spPr>
          <a:xfrm>
            <a:off x="8982894" y="5794555"/>
            <a:ext cx="521804" cy="46871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478B0B19-9751-C780-A8AF-786421CFE152}"/>
              </a:ext>
            </a:extLst>
          </p:cNvPr>
          <p:cNvSpPr/>
          <p:nvPr/>
        </p:nvSpPr>
        <p:spPr>
          <a:xfrm>
            <a:off x="8982894" y="7050385"/>
            <a:ext cx="521804" cy="46871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85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307" y="494529"/>
            <a:ext cx="16667386" cy="1380396"/>
            <a:chOff x="0" y="0"/>
            <a:chExt cx="22223181" cy="1840528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2223181" cy="1840528"/>
              <a:chOff x="0" y="0"/>
              <a:chExt cx="4389764" cy="363561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188629"/>
              <a:ext cx="14392062" cy="146050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Model &amp; Results</a:t>
              </a:r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278CD95C-6AE5-AE33-63C4-7341842F3323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583E9A0C-BABD-FE36-C2B5-7D049DD4CFDF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BA143549-95D1-62AA-1D6F-BBC1AF5BEBCD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0" name="Slide Number Placeholder 18">
            <a:extLst>
              <a:ext uri="{FF2B5EF4-FFF2-40B4-BE49-F238E27FC236}">
                <a16:creationId xmlns:a16="http://schemas.microsoft.com/office/drawing/2014/main" id="{B23C5794-6E03-04D0-277B-461A65B82CA5}"/>
              </a:ext>
            </a:extLst>
          </p:cNvPr>
          <p:cNvSpPr txBox="1">
            <a:spLocks/>
          </p:cNvSpPr>
          <p:nvPr/>
        </p:nvSpPr>
        <p:spPr>
          <a:xfrm>
            <a:off x="15849600" y="99599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14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68F5FB-26CF-9A69-3FE2-334617FB55B5}"/>
                  </a:ext>
                </a:extLst>
              </p:cNvPr>
              <p:cNvSpPr txBox="1"/>
              <p:nvPr/>
            </p:nvSpPr>
            <p:spPr>
              <a:xfrm>
                <a:off x="810304" y="5101754"/>
                <a:ext cx="10086295" cy="880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latin typeface="DM Sans" pitchFamily="2" charset="0"/>
                  </a:rPr>
                  <a:t>In-plane effective permittivity</a:t>
                </a:r>
                <a:r>
                  <a:rPr lang="en-US" sz="2800" dirty="0">
                    <a:latin typeface="DM Sans" pitchFamily="2" charset="0"/>
                  </a:rPr>
                  <a:t>, 𝜀</a:t>
                </a:r>
                <a:r>
                  <a:rPr lang="en-US" sz="2800" baseline="-25000" dirty="0">
                    <a:latin typeface="DM Sans" pitchFamily="2" charset="0"/>
                  </a:rPr>
                  <a:t>⊥ </a:t>
                </a:r>
                <a:r>
                  <a:rPr lang="en-US" sz="28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+ </m:t>
                        </m:r>
                        <m:r>
                          <m:rPr>
                            <m:nor/>
                          </m:rPr>
                          <a:rPr lang="en-US" sz="2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m:rPr>
                            <m:nor/>
                          </m:rPr>
                          <a:rPr lang="en-US" sz="28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m:rPr>
                            <m:nor/>
                          </m:rPr>
                          <a:rPr lang="en-US" sz="28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+ (</m:t>
                        </m:r>
                        <m:r>
                          <m:rPr>
                            <m:nor/>
                          </m:r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r>
                          <m:rPr>
                            <m:nor/>
                          </m:r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m:rPr>
                            <m:nor/>
                          </m:rPr>
                          <a:rPr lang="en-US" sz="28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sz="2800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r>
                          <m:rPr>
                            <m:nor/>
                          </m:r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m:rPr>
                            <m:nor/>
                          </m:rPr>
                          <a:rPr lang="en-US" sz="28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m:rPr>
                            <m:nor/>
                          </m:rPr>
                          <a:rPr lang="en-US" sz="28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den>
                    </m:f>
                  </m:oMath>
                </a14:m>
                <a:endParaRPr lang="en-US" sz="3200" b="1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68F5FB-26CF-9A69-3FE2-334617FB5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04" y="5101754"/>
                <a:ext cx="10086295" cy="880113"/>
              </a:xfrm>
              <a:prstGeom prst="rect">
                <a:avLst/>
              </a:prstGeom>
              <a:blipFill>
                <a:blip r:embed="rId2"/>
                <a:stretch>
                  <a:fillRect l="-242" b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C04141F-0587-E6EE-19E5-C760B4954799}"/>
                  </a:ext>
                </a:extLst>
              </p:cNvPr>
              <p:cNvSpPr txBox="1"/>
              <p:nvPr/>
            </p:nvSpPr>
            <p:spPr>
              <a:xfrm>
                <a:off x="810306" y="4089593"/>
                <a:ext cx="9552893" cy="573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latin typeface="DM Sans" pitchFamily="2" charset="0"/>
                  </a:rPr>
                  <a:t>Out-plane effective permittivity</a:t>
                </a:r>
                <a:r>
                  <a:rPr lang="en-US" sz="2800" dirty="0">
                    <a:latin typeface="DM Sans" pitchFamily="2" charset="0"/>
                  </a:rPr>
                  <a:t>,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𝜀</a:t>
                </a:r>
                <a:r>
                  <a:rPr lang="en-US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∥ </a:t>
                </a:r>
                <a:r>
                  <a:rPr lang="en-US" sz="280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sz="2800" i="1" u="none" strike="noStrik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320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m:rPr>
                        <m:nor/>
                      </m:rPr>
                      <a:rPr lang="en-US" sz="320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(1 − </m:t>
                    </m:r>
                    <m:r>
                      <m:rPr>
                        <m:nor/>
                      </m:rP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)</m:t>
                    </m:r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m:rPr>
                        <m:nor/>
                      </m:rPr>
                      <a:rPr lang="en-US" sz="320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sz="320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C04141F-0587-E6EE-19E5-C760B4954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06" y="4089593"/>
                <a:ext cx="9552893" cy="573427"/>
              </a:xfrm>
              <a:prstGeom prst="rect">
                <a:avLst/>
              </a:prstGeom>
              <a:blipFill>
                <a:blip r:embed="rId3"/>
                <a:stretch>
                  <a:fillRect t="-6383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1">
            <a:extLst>
              <a:ext uri="{FF2B5EF4-FFF2-40B4-BE49-F238E27FC236}">
                <a16:creationId xmlns:a16="http://schemas.microsoft.com/office/drawing/2014/main" id="{B4CAAC4E-64D8-E7D4-72E4-7F18C4CBCBF0}"/>
              </a:ext>
            </a:extLst>
          </p:cNvPr>
          <p:cNvGrpSpPr/>
          <p:nvPr/>
        </p:nvGrpSpPr>
        <p:grpSpPr>
          <a:xfrm>
            <a:off x="810306" y="1974239"/>
            <a:ext cx="16667385" cy="502261"/>
            <a:chOff x="0" y="0"/>
            <a:chExt cx="2308525" cy="192541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955F8FB5-2612-4275-F53D-30346B719883}"/>
                </a:ext>
              </a:extLst>
            </p:cNvPr>
            <p:cNvSpPr/>
            <p:nvPr/>
          </p:nvSpPr>
          <p:spPr>
            <a:xfrm>
              <a:off x="0" y="0"/>
              <a:ext cx="2308525" cy="192541"/>
            </a:xfrm>
            <a:custGeom>
              <a:avLst/>
              <a:gdLst/>
              <a:ahLst/>
              <a:cxnLst/>
              <a:rect l="l" t="t" r="r" b="b"/>
              <a:pathLst>
                <a:path w="2308525" h="192541">
                  <a:moveTo>
                    <a:pt x="0" y="0"/>
                  </a:moveTo>
                  <a:lnTo>
                    <a:pt x="2308525" y="0"/>
                  </a:lnTo>
                  <a:lnTo>
                    <a:pt x="2308525" y="192541"/>
                  </a:lnTo>
                  <a:lnTo>
                    <a:pt x="0" y="192541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1F1E00A0-729E-51A8-8DF8-E498F2B664F0}"/>
                </a:ext>
              </a:extLst>
            </p:cNvPr>
            <p:cNvSpPr txBox="1"/>
            <p:nvPr/>
          </p:nvSpPr>
          <p:spPr>
            <a:xfrm>
              <a:off x="0" y="-47625"/>
              <a:ext cx="2308525" cy="240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 sz="1600"/>
            </a:p>
          </p:txBody>
        </p:sp>
      </p:grpSp>
      <p:sp>
        <p:nvSpPr>
          <p:cNvPr id="23" name="TextBox 15">
            <a:extLst>
              <a:ext uri="{FF2B5EF4-FFF2-40B4-BE49-F238E27FC236}">
                <a16:creationId xmlns:a16="http://schemas.microsoft.com/office/drawing/2014/main" id="{A8B4B122-5509-C5DE-D1EC-200C73F3C8EE}"/>
              </a:ext>
            </a:extLst>
          </p:cNvPr>
          <p:cNvSpPr txBox="1"/>
          <p:nvPr/>
        </p:nvSpPr>
        <p:spPr>
          <a:xfrm>
            <a:off x="1059655" y="1914038"/>
            <a:ext cx="15856745" cy="545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5"/>
              </a:lnSpc>
              <a:spcBef>
                <a:spcPct val="0"/>
              </a:spcBef>
            </a:pPr>
            <a:r>
              <a:rPr lang="en-US" sz="2800" spc="65" dirty="0">
                <a:solidFill>
                  <a:srgbClr val="000000"/>
                </a:solidFill>
                <a:latin typeface="DM Sans Bold"/>
              </a:rPr>
              <a:t>Theoretical modeling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EF3D81-1906-65F4-F7A9-11DD8F6EC48E}"/>
              </a:ext>
            </a:extLst>
          </p:cNvPr>
          <p:cNvSpPr txBox="1"/>
          <p:nvPr/>
        </p:nvSpPr>
        <p:spPr>
          <a:xfrm>
            <a:off x="810305" y="2861965"/>
            <a:ext cx="166673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DM Sans" pitchFamily="2" charset="0"/>
              </a:rPr>
              <a:t>The effective </a:t>
            </a:r>
            <a:r>
              <a:rPr lang="en-US" sz="2400" dirty="0" err="1">
                <a:latin typeface="DM Sans" pitchFamily="2" charset="0"/>
              </a:rPr>
              <a:t>permittivities</a:t>
            </a:r>
            <a:r>
              <a:rPr lang="en-US" sz="2400" dirty="0">
                <a:latin typeface="DM Sans" pitchFamily="2" charset="0"/>
              </a:rPr>
              <a:t> in the perpendicular (𝜀</a:t>
            </a:r>
            <a:r>
              <a:rPr lang="en-US" sz="2400" baseline="-25000" dirty="0">
                <a:latin typeface="DM Sans" pitchFamily="2" charset="0"/>
              </a:rPr>
              <a:t>⊥</a:t>
            </a:r>
            <a:r>
              <a:rPr lang="en-US" sz="2400" dirty="0">
                <a:latin typeface="DM Sans" pitchFamily="2" charset="0"/>
              </a:rPr>
              <a:t>) and parallel (𝜀</a:t>
            </a:r>
            <a:r>
              <a:rPr lang="en-US" sz="2400" baseline="-25000" dirty="0">
                <a:latin typeface="DM Sans" pitchFamily="2" charset="0"/>
              </a:rPr>
              <a:t>∥</a:t>
            </a:r>
            <a:r>
              <a:rPr lang="en-US" sz="2400" dirty="0">
                <a:latin typeface="DM Sans" pitchFamily="2" charset="0"/>
              </a:rPr>
              <a:t>) directions are determined using equations (1.1) and (1.2) respectively [1]: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523E5D-26B4-7B93-A76F-CA1B5435ADF8}"/>
              </a:ext>
            </a:extLst>
          </p:cNvPr>
          <p:cNvSpPr txBox="1"/>
          <p:nvPr/>
        </p:nvSpPr>
        <p:spPr>
          <a:xfrm>
            <a:off x="12801600" y="4163080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DM Sans" pitchFamily="2" charset="0"/>
              </a:rPr>
              <a:t>(1.1)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C4341E-05DE-B619-613A-37E0C525DF46}"/>
              </a:ext>
            </a:extLst>
          </p:cNvPr>
          <p:cNvSpPr txBox="1"/>
          <p:nvPr/>
        </p:nvSpPr>
        <p:spPr>
          <a:xfrm>
            <a:off x="12801600" y="5280200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DM Sans" pitchFamily="2" charset="0"/>
              </a:rPr>
              <a:t>(1.2)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BF597B-9E15-2787-DB1D-178160097D16}"/>
              </a:ext>
            </a:extLst>
          </p:cNvPr>
          <p:cNvSpPr txBox="1"/>
          <p:nvPr/>
        </p:nvSpPr>
        <p:spPr>
          <a:xfrm>
            <a:off x="810303" y="6586835"/>
            <a:ext cx="166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DM Sans" pitchFamily="2" charset="0"/>
              </a:rPr>
              <a:t>Here, 𝜀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DM Sans" pitchFamily="2" charset="0"/>
              </a:rPr>
              <a:t>⊥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DM Sans" pitchFamily="2" charset="0"/>
              </a:rPr>
              <a:t>= 𝜀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DM Sans" pitchFamily="2" charset="0"/>
              </a:rPr>
              <a:t>𝑥𝑥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DM Sans" pitchFamily="2" charset="0"/>
              </a:rPr>
              <a:t> = 𝜀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DM Sans" pitchFamily="2" charset="0"/>
              </a:rPr>
              <a:t>𝑦𝑦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DM Sans" pitchFamily="2" charset="0"/>
              </a:rPr>
              <a:t> represents in-plane permittivity, whereas, 𝜀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DM Sans" pitchFamily="2" charset="0"/>
              </a:rPr>
              <a:t>∥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DM Sans" pitchFamily="2" charset="0"/>
              </a:rPr>
              <a:t> = 𝜀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latin typeface="DM Sans" pitchFamily="2" charset="0"/>
              </a:rPr>
              <a:t>𝑧𝑧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DM Sans" pitchFamily="2" charset="0"/>
              </a:rPr>
              <a:t> represents out-of-plane permittivity. </a:t>
            </a:r>
            <a:endParaRPr lang="en-US" sz="2400" dirty="0">
              <a:latin typeface="DM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8199D-6CDB-05D2-F6F1-BE5B8E905B73}"/>
              </a:ext>
            </a:extLst>
          </p:cNvPr>
          <p:cNvSpPr txBox="1"/>
          <p:nvPr/>
        </p:nvSpPr>
        <p:spPr>
          <a:xfrm>
            <a:off x="810303" y="9038088"/>
            <a:ext cx="1666738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M Sans" pitchFamily="2" charset="0"/>
              </a:rPr>
              <a:t>[1] </a:t>
            </a:r>
            <a:r>
              <a:rPr lang="en-US" sz="1400" b="0" spc="54" dirty="0">
                <a:solidFill>
                  <a:srgbClr val="000000"/>
                </a:solidFill>
                <a:latin typeface="DM Sans" pitchFamily="2" charset="0"/>
              </a:rPr>
              <a:t>A. </a:t>
            </a:r>
            <a:r>
              <a:rPr lang="en-US" sz="1400" b="0" spc="54" dirty="0" err="1">
                <a:solidFill>
                  <a:srgbClr val="000000"/>
                </a:solidFill>
                <a:latin typeface="DM Sans" pitchFamily="2" charset="0"/>
              </a:rPr>
              <a:t>Kannegulla</a:t>
            </a:r>
            <a:r>
              <a:rPr lang="en-US" sz="1400" b="0" spc="54" dirty="0">
                <a:solidFill>
                  <a:srgbClr val="000000"/>
                </a:solidFill>
                <a:latin typeface="DM Sans" pitchFamily="2" charset="0"/>
              </a:rPr>
              <a:t> and L-J. Cheng, "Subwavelength focusing of terahertz waves in silicon hyperbolic metamaterials," </a:t>
            </a:r>
            <a:r>
              <a:rPr lang="en-US" sz="1400" b="0" i="1" spc="54" dirty="0">
                <a:solidFill>
                  <a:srgbClr val="000000"/>
                </a:solidFill>
                <a:latin typeface="DM Sans" pitchFamily="2" charset="0"/>
              </a:rPr>
              <a:t>Optics Letters</a:t>
            </a:r>
            <a:r>
              <a:rPr lang="en-US" sz="1400" b="0" spc="54" dirty="0">
                <a:solidFill>
                  <a:srgbClr val="000000"/>
                </a:solidFill>
                <a:latin typeface="DM Sans" pitchFamily="2" charset="0"/>
              </a:rPr>
              <a:t>, Vol. 41, No. 15, pp. 3539-3542, Jul. 2016.</a:t>
            </a:r>
            <a:endParaRPr lang="en-US" sz="1400" b="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11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307" y="494529"/>
            <a:ext cx="16667386" cy="1380396"/>
            <a:chOff x="0" y="0"/>
            <a:chExt cx="22223181" cy="1840528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2223181" cy="1840528"/>
              <a:chOff x="0" y="0"/>
              <a:chExt cx="4389764" cy="363561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188629"/>
              <a:ext cx="14392062" cy="146050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Model &amp; Results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F2EF8B9-EAF3-BE91-1775-64DEFD6FDA10}"/>
              </a:ext>
            </a:extLst>
          </p:cNvPr>
          <p:cNvSpPr txBox="1"/>
          <p:nvPr/>
        </p:nvSpPr>
        <p:spPr>
          <a:xfrm>
            <a:off x="685800" y="8341872"/>
            <a:ext cx="16475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DM Sans" pitchFamily="2" charset="0"/>
              </a:rPr>
              <a:t>Fig. 07: </a:t>
            </a:r>
            <a:r>
              <a:rPr lang="en-US" sz="2000" i="0" u="none" strike="noStrike" baseline="0" dirty="0">
                <a:latin typeface="DM Sans" pitchFamily="2" charset="0"/>
              </a:rPr>
              <a:t>Plot Out-of-plane effective permittivity </a:t>
            </a:r>
            <a:r>
              <a:rPr lang="en-US" sz="2000" dirty="0">
                <a:latin typeface="DM Sans" pitchFamily="2" charset="0"/>
              </a:rPr>
              <a:t>𝜀</a:t>
            </a:r>
            <a:r>
              <a:rPr lang="en-US" sz="2000" i="0" u="none" strike="noStrike" baseline="-25000" dirty="0">
                <a:latin typeface="DM Sans" pitchFamily="2" charset="0"/>
              </a:rPr>
              <a:t>∥</a:t>
            </a:r>
            <a:r>
              <a:rPr lang="en-US" sz="2000" i="0" u="none" strike="noStrike" baseline="0" dirty="0">
                <a:latin typeface="DM Sans" pitchFamily="2" charset="0"/>
              </a:rPr>
              <a:t> and in-plane effective permittivity </a:t>
            </a:r>
            <a:r>
              <a:rPr lang="en-US" sz="2000" dirty="0">
                <a:latin typeface="DM Sans" pitchFamily="2" charset="0"/>
              </a:rPr>
              <a:t>𝜀</a:t>
            </a:r>
            <a:r>
              <a:rPr lang="en-US" sz="2000" baseline="-25000" dirty="0">
                <a:latin typeface="DM Sans" pitchFamily="2" charset="0"/>
              </a:rPr>
              <a:t>⊥ </a:t>
            </a:r>
            <a:r>
              <a:rPr lang="en-US" sz="2000" b="1" i="0" u="none" strike="noStrike" baseline="-25000" dirty="0">
                <a:latin typeface="AdvTT8608a8d1+22"/>
              </a:rPr>
              <a:t> </a:t>
            </a:r>
            <a:r>
              <a:rPr lang="en-US" sz="2000" i="0" u="none" strike="noStrike" dirty="0">
                <a:latin typeface="DM Sans" pitchFamily="2" charset="0"/>
              </a:rPr>
              <a:t>for Germanium</a:t>
            </a:r>
            <a:endParaRPr lang="en-US" sz="2000" dirty="0">
              <a:latin typeface="DM Sans" pitchFamily="2" charset="0"/>
            </a:endParaRP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278CD95C-6AE5-AE33-63C4-7341842F3323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583E9A0C-BABD-FE36-C2B5-7D049DD4CFDF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BA143549-95D1-62AA-1D6F-BBC1AF5BEBCD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0" name="Slide Number Placeholder 18">
            <a:extLst>
              <a:ext uri="{FF2B5EF4-FFF2-40B4-BE49-F238E27FC236}">
                <a16:creationId xmlns:a16="http://schemas.microsoft.com/office/drawing/2014/main" id="{B23C5794-6E03-04D0-277B-461A65B82CA5}"/>
              </a:ext>
            </a:extLst>
          </p:cNvPr>
          <p:cNvSpPr txBox="1">
            <a:spLocks/>
          </p:cNvSpPr>
          <p:nvPr/>
        </p:nvSpPr>
        <p:spPr>
          <a:xfrm>
            <a:off x="15849600" y="99599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15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B4CAAC4E-64D8-E7D4-72E4-7F18C4CBCBF0}"/>
              </a:ext>
            </a:extLst>
          </p:cNvPr>
          <p:cNvGrpSpPr/>
          <p:nvPr/>
        </p:nvGrpSpPr>
        <p:grpSpPr>
          <a:xfrm>
            <a:off x="810306" y="1974239"/>
            <a:ext cx="16667385" cy="502261"/>
            <a:chOff x="0" y="0"/>
            <a:chExt cx="2308525" cy="192541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955F8FB5-2612-4275-F53D-30346B719883}"/>
                </a:ext>
              </a:extLst>
            </p:cNvPr>
            <p:cNvSpPr/>
            <p:nvPr/>
          </p:nvSpPr>
          <p:spPr>
            <a:xfrm>
              <a:off x="0" y="0"/>
              <a:ext cx="2308525" cy="192541"/>
            </a:xfrm>
            <a:custGeom>
              <a:avLst/>
              <a:gdLst/>
              <a:ahLst/>
              <a:cxnLst/>
              <a:rect l="l" t="t" r="r" b="b"/>
              <a:pathLst>
                <a:path w="2308525" h="192541">
                  <a:moveTo>
                    <a:pt x="0" y="0"/>
                  </a:moveTo>
                  <a:lnTo>
                    <a:pt x="2308525" y="0"/>
                  </a:lnTo>
                  <a:lnTo>
                    <a:pt x="2308525" y="192541"/>
                  </a:lnTo>
                  <a:lnTo>
                    <a:pt x="0" y="192541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1F1E00A0-729E-51A8-8DF8-E498F2B664F0}"/>
                </a:ext>
              </a:extLst>
            </p:cNvPr>
            <p:cNvSpPr txBox="1"/>
            <p:nvPr/>
          </p:nvSpPr>
          <p:spPr>
            <a:xfrm>
              <a:off x="0" y="-47625"/>
              <a:ext cx="2308525" cy="240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 sz="1600"/>
            </a:p>
          </p:txBody>
        </p:sp>
      </p:grpSp>
      <p:sp>
        <p:nvSpPr>
          <p:cNvPr id="23" name="TextBox 15">
            <a:extLst>
              <a:ext uri="{FF2B5EF4-FFF2-40B4-BE49-F238E27FC236}">
                <a16:creationId xmlns:a16="http://schemas.microsoft.com/office/drawing/2014/main" id="{A8B4B122-5509-C5DE-D1EC-200C73F3C8EE}"/>
              </a:ext>
            </a:extLst>
          </p:cNvPr>
          <p:cNvSpPr txBox="1"/>
          <p:nvPr/>
        </p:nvSpPr>
        <p:spPr>
          <a:xfrm>
            <a:off x="1059655" y="1914038"/>
            <a:ext cx="15856745" cy="545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5"/>
              </a:lnSpc>
              <a:spcBef>
                <a:spcPct val="0"/>
              </a:spcBef>
            </a:pPr>
            <a:r>
              <a:rPr lang="en-US" sz="2800" spc="65" dirty="0">
                <a:solidFill>
                  <a:srgbClr val="000000"/>
                </a:solidFill>
                <a:latin typeface="DM Sans Bold"/>
              </a:rPr>
              <a:t>Theoretical modeling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10E04-D0A2-69ED-9CF1-762988DC0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1471" y="2629098"/>
            <a:ext cx="7181529" cy="53861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FEB05C-E4F5-F306-0353-3BEF894F1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7400" y="2629219"/>
            <a:ext cx="7179945" cy="538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37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307" y="494529"/>
            <a:ext cx="16667386" cy="1380396"/>
            <a:chOff x="0" y="0"/>
            <a:chExt cx="22223181" cy="1840528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2223181" cy="1840528"/>
              <a:chOff x="0" y="0"/>
              <a:chExt cx="4389764" cy="363561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188629"/>
              <a:ext cx="16951737" cy="147048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Model &amp; Results (</a:t>
              </a:r>
              <a:r>
                <a:rPr lang="en-US" sz="7200" dirty="0" err="1">
                  <a:solidFill>
                    <a:srgbClr val="FFFFFF"/>
                  </a:solidFill>
                  <a:latin typeface="DM Sans Bold"/>
                </a:rPr>
                <a:t>Cont</a:t>
              </a: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…)</a:t>
              </a:r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278CD95C-6AE5-AE33-63C4-7341842F3323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583E9A0C-BABD-FE36-C2B5-7D049DD4CFDF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BA143549-95D1-62AA-1D6F-BBC1AF5BEBCD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0" name="Slide Number Placeholder 18">
            <a:extLst>
              <a:ext uri="{FF2B5EF4-FFF2-40B4-BE49-F238E27FC236}">
                <a16:creationId xmlns:a16="http://schemas.microsoft.com/office/drawing/2014/main" id="{B23C5794-6E03-04D0-277B-461A65B82CA5}"/>
              </a:ext>
            </a:extLst>
          </p:cNvPr>
          <p:cNvSpPr txBox="1">
            <a:spLocks/>
          </p:cNvSpPr>
          <p:nvPr/>
        </p:nvSpPr>
        <p:spPr>
          <a:xfrm>
            <a:off x="15849600" y="99599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16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B4CAAC4E-64D8-E7D4-72E4-7F18C4CBCBF0}"/>
              </a:ext>
            </a:extLst>
          </p:cNvPr>
          <p:cNvGrpSpPr/>
          <p:nvPr/>
        </p:nvGrpSpPr>
        <p:grpSpPr>
          <a:xfrm>
            <a:off x="810306" y="1974239"/>
            <a:ext cx="16667385" cy="502261"/>
            <a:chOff x="0" y="0"/>
            <a:chExt cx="2308525" cy="192541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955F8FB5-2612-4275-F53D-30346B719883}"/>
                </a:ext>
              </a:extLst>
            </p:cNvPr>
            <p:cNvSpPr/>
            <p:nvPr/>
          </p:nvSpPr>
          <p:spPr>
            <a:xfrm>
              <a:off x="0" y="0"/>
              <a:ext cx="2308525" cy="192541"/>
            </a:xfrm>
            <a:custGeom>
              <a:avLst/>
              <a:gdLst/>
              <a:ahLst/>
              <a:cxnLst/>
              <a:rect l="l" t="t" r="r" b="b"/>
              <a:pathLst>
                <a:path w="2308525" h="192541">
                  <a:moveTo>
                    <a:pt x="0" y="0"/>
                  </a:moveTo>
                  <a:lnTo>
                    <a:pt x="2308525" y="0"/>
                  </a:lnTo>
                  <a:lnTo>
                    <a:pt x="2308525" y="192541"/>
                  </a:lnTo>
                  <a:lnTo>
                    <a:pt x="0" y="192541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1F1E00A0-729E-51A8-8DF8-E498F2B664F0}"/>
                </a:ext>
              </a:extLst>
            </p:cNvPr>
            <p:cNvSpPr txBox="1"/>
            <p:nvPr/>
          </p:nvSpPr>
          <p:spPr>
            <a:xfrm>
              <a:off x="0" y="-47625"/>
              <a:ext cx="2308525" cy="240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 sz="1600"/>
            </a:p>
          </p:txBody>
        </p:sp>
      </p:grpSp>
      <p:sp>
        <p:nvSpPr>
          <p:cNvPr id="23" name="TextBox 15">
            <a:extLst>
              <a:ext uri="{FF2B5EF4-FFF2-40B4-BE49-F238E27FC236}">
                <a16:creationId xmlns:a16="http://schemas.microsoft.com/office/drawing/2014/main" id="{A8B4B122-5509-C5DE-D1EC-200C73F3C8EE}"/>
              </a:ext>
            </a:extLst>
          </p:cNvPr>
          <p:cNvSpPr txBox="1"/>
          <p:nvPr/>
        </p:nvSpPr>
        <p:spPr>
          <a:xfrm>
            <a:off x="1059655" y="1914038"/>
            <a:ext cx="15856745" cy="545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5"/>
              </a:lnSpc>
              <a:spcBef>
                <a:spcPct val="0"/>
              </a:spcBef>
            </a:pPr>
            <a:r>
              <a:rPr lang="en-US" sz="2800" spc="65" dirty="0">
                <a:solidFill>
                  <a:srgbClr val="000000"/>
                </a:solidFill>
                <a:latin typeface="DM Sans Bold"/>
              </a:rPr>
              <a:t>Theoretical modeling (</a:t>
            </a:r>
            <a:r>
              <a:rPr lang="en-US" sz="2800" spc="65" dirty="0" err="1">
                <a:solidFill>
                  <a:srgbClr val="000000"/>
                </a:solidFill>
                <a:latin typeface="DM Sans Bold"/>
              </a:rPr>
              <a:t>Cont</a:t>
            </a:r>
            <a:r>
              <a:rPr lang="en-US" sz="2800" spc="65" dirty="0">
                <a:solidFill>
                  <a:srgbClr val="000000"/>
                </a:solidFill>
                <a:latin typeface="DM Sans Bold"/>
              </a:rPr>
              <a:t>…)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D90E4-FDEB-F7AD-DAC6-67451D93C600}"/>
                  </a:ext>
                </a:extLst>
              </p:cNvPr>
              <p:cNvSpPr txBox="1"/>
              <p:nvPr/>
            </p:nvSpPr>
            <p:spPr>
              <a:xfrm>
                <a:off x="5025627" y="5067300"/>
                <a:ext cx="7924800" cy="1044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4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ra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𝑧𝑚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</m:e>
                                  </m:rad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𝑧𝑚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</m:e>
                                  </m:rad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𝑧𝑚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𝑧𝑚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latin typeface="DM Sans" pitchFamily="2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D90E4-FDEB-F7AD-DAC6-67451D93C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627" y="5067300"/>
                <a:ext cx="7924800" cy="10440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A76008D-F87C-4FA9-8420-99721B8EDC4F}"/>
              </a:ext>
            </a:extLst>
          </p:cNvPr>
          <p:cNvSpPr txBox="1"/>
          <p:nvPr/>
        </p:nvSpPr>
        <p:spPr>
          <a:xfrm>
            <a:off x="810306" y="2772590"/>
            <a:ext cx="16667385" cy="1780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The transmission coefficient calculated using the transfer matrix method. 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We further utilized the obtained in-plane permittivity and out-of-plane permittivity to obtain the transmission coefficient within the frequency range spanning from 0.10 to 0.70 terahertz (THz), expressed in equation (1.3) [2]: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AABC2F-32B4-E946-B6FD-2D20289F5CEA}"/>
                  </a:ext>
                </a:extLst>
              </p:cNvPr>
              <p:cNvSpPr txBox="1"/>
              <p:nvPr/>
            </p:nvSpPr>
            <p:spPr>
              <a:xfrm>
                <a:off x="838199" y="6626847"/>
                <a:ext cx="16639491" cy="1723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DM Sans" pitchFamily="2" charset="0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sz="2400" dirty="0">
                    <a:latin typeface="DM Sans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sz="2400" dirty="0">
                    <a:latin typeface="DM Sans" pitchFamily="2" charset="0"/>
                  </a:rPr>
                  <a:t> are the longitudinal wave vectors inside the metamaterial slab and outside the slab.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AABC2F-32B4-E946-B6FD-2D20289F5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6626847"/>
                <a:ext cx="16639491" cy="1723100"/>
              </a:xfrm>
              <a:prstGeom prst="rect">
                <a:avLst/>
              </a:prstGeom>
              <a:blipFill>
                <a:blip r:embed="rId3"/>
                <a:stretch>
                  <a:fillRect l="-549" r="-842" b="-7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98C9F8E-8B6F-16B8-843F-F828DB986602}"/>
              </a:ext>
            </a:extLst>
          </p:cNvPr>
          <p:cNvSpPr txBox="1"/>
          <p:nvPr/>
        </p:nvSpPr>
        <p:spPr>
          <a:xfrm>
            <a:off x="13681364" y="5306080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DM Sans" pitchFamily="2" charset="0"/>
              </a:rPr>
              <a:t>(1.3)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68B3E-2E50-83B7-B5E4-533C527CAE49}"/>
              </a:ext>
            </a:extLst>
          </p:cNvPr>
          <p:cNvSpPr txBox="1"/>
          <p:nvPr/>
        </p:nvSpPr>
        <p:spPr>
          <a:xfrm>
            <a:off x="810303" y="9038088"/>
            <a:ext cx="16667385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M Sans" pitchFamily="2" charset="0"/>
              </a:rPr>
              <a:t>[2]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DM Sans" pitchFamily="2" charset="0"/>
              </a:rPr>
              <a:t>M.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DM Sans" pitchFamily="2" charset="0"/>
              </a:rPr>
              <a:t>Tasnim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DM Sans" pitchFamily="2" charset="0"/>
              </a:rPr>
              <a:t>, B. Shawkat, M. S. Habib, and S. A. Razzak, "Broadband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DM Sans" pitchFamily="2" charset="0"/>
              </a:rPr>
              <a:t>subdiffraction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DM Sans" pitchFamily="2" charset="0"/>
              </a:rPr>
              <a:t> imaging in highly anisotropic metamaterials using ultra-short super-Gaussian pulse," 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DM Sans" pitchFamily="2" charset="0"/>
              </a:rPr>
              <a:t>OSA Continuum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DM Sans" pitchFamily="2" charset="0"/>
              </a:rPr>
              <a:t>, vol. 3, no. 6, pp. 1509-1519, Jun. 2020.</a:t>
            </a:r>
            <a:r>
              <a:rPr lang="en-US" sz="1400" b="0" spc="54" dirty="0">
                <a:solidFill>
                  <a:srgbClr val="000000"/>
                </a:solidFill>
                <a:latin typeface="DM Sans" pitchFamily="2" charset="0"/>
              </a:rPr>
              <a:t>.</a:t>
            </a:r>
            <a:endParaRPr lang="en-US" sz="1400" b="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92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307" y="494529"/>
            <a:ext cx="16667386" cy="1380396"/>
            <a:chOff x="0" y="0"/>
            <a:chExt cx="22223181" cy="1840528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2223181" cy="1840528"/>
              <a:chOff x="0" y="0"/>
              <a:chExt cx="4389764" cy="363561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188629"/>
              <a:ext cx="16951737" cy="147048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Model &amp; Results (</a:t>
              </a:r>
              <a:r>
                <a:rPr lang="en-US" sz="7200" dirty="0" err="1">
                  <a:solidFill>
                    <a:srgbClr val="FFFFFF"/>
                  </a:solidFill>
                  <a:latin typeface="DM Sans Bold"/>
                </a:rPr>
                <a:t>Cont</a:t>
              </a: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…)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F2EF8B9-EAF3-BE91-1775-64DEFD6FDA10}"/>
              </a:ext>
            </a:extLst>
          </p:cNvPr>
          <p:cNvSpPr txBox="1"/>
          <p:nvPr/>
        </p:nvSpPr>
        <p:spPr>
          <a:xfrm>
            <a:off x="990600" y="8731358"/>
            <a:ext cx="16475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DM Sans" pitchFamily="2" charset="0"/>
              </a:rPr>
              <a:t>Fig. 08: </a:t>
            </a:r>
            <a:r>
              <a:rPr lang="en-US" sz="2000" i="0" u="none" strike="noStrike" baseline="0" dirty="0">
                <a:latin typeface="DM Sans" pitchFamily="2" charset="0"/>
              </a:rPr>
              <a:t>2D map of the transmission coefficient </a:t>
            </a:r>
            <a:r>
              <a:rPr lang="en-US" sz="2000" i="0" u="none" strike="noStrike" dirty="0">
                <a:latin typeface="DM Sans" pitchFamily="2" charset="0"/>
              </a:rPr>
              <a:t>for Germanium</a:t>
            </a:r>
            <a:endParaRPr lang="en-US" sz="2000" dirty="0">
              <a:latin typeface="DM Sans" pitchFamily="2" charset="0"/>
            </a:endParaRP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278CD95C-6AE5-AE33-63C4-7341842F3323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583E9A0C-BABD-FE36-C2B5-7D049DD4CFDF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BA143549-95D1-62AA-1D6F-BBC1AF5BEBCD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0" name="Slide Number Placeholder 18">
            <a:extLst>
              <a:ext uri="{FF2B5EF4-FFF2-40B4-BE49-F238E27FC236}">
                <a16:creationId xmlns:a16="http://schemas.microsoft.com/office/drawing/2014/main" id="{B23C5794-6E03-04D0-277B-461A65B82CA5}"/>
              </a:ext>
            </a:extLst>
          </p:cNvPr>
          <p:cNvSpPr txBox="1">
            <a:spLocks/>
          </p:cNvSpPr>
          <p:nvPr/>
        </p:nvSpPr>
        <p:spPr>
          <a:xfrm>
            <a:off x="15849600" y="99599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17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B4CAAC4E-64D8-E7D4-72E4-7F18C4CBCBF0}"/>
              </a:ext>
            </a:extLst>
          </p:cNvPr>
          <p:cNvGrpSpPr/>
          <p:nvPr/>
        </p:nvGrpSpPr>
        <p:grpSpPr>
          <a:xfrm>
            <a:off x="810306" y="1974239"/>
            <a:ext cx="16667385" cy="502261"/>
            <a:chOff x="0" y="0"/>
            <a:chExt cx="2308525" cy="192541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955F8FB5-2612-4275-F53D-30346B719883}"/>
                </a:ext>
              </a:extLst>
            </p:cNvPr>
            <p:cNvSpPr/>
            <p:nvPr/>
          </p:nvSpPr>
          <p:spPr>
            <a:xfrm>
              <a:off x="0" y="0"/>
              <a:ext cx="2308525" cy="192541"/>
            </a:xfrm>
            <a:custGeom>
              <a:avLst/>
              <a:gdLst/>
              <a:ahLst/>
              <a:cxnLst/>
              <a:rect l="l" t="t" r="r" b="b"/>
              <a:pathLst>
                <a:path w="2308525" h="192541">
                  <a:moveTo>
                    <a:pt x="0" y="0"/>
                  </a:moveTo>
                  <a:lnTo>
                    <a:pt x="2308525" y="0"/>
                  </a:lnTo>
                  <a:lnTo>
                    <a:pt x="2308525" y="192541"/>
                  </a:lnTo>
                  <a:lnTo>
                    <a:pt x="0" y="192541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1F1E00A0-729E-51A8-8DF8-E498F2B664F0}"/>
                </a:ext>
              </a:extLst>
            </p:cNvPr>
            <p:cNvSpPr txBox="1"/>
            <p:nvPr/>
          </p:nvSpPr>
          <p:spPr>
            <a:xfrm>
              <a:off x="0" y="-47625"/>
              <a:ext cx="2308525" cy="240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 sz="1600"/>
            </a:p>
          </p:txBody>
        </p:sp>
      </p:grpSp>
      <p:sp>
        <p:nvSpPr>
          <p:cNvPr id="23" name="TextBox 15">
            <a:extLst>
              <a:ext uri="{FF2B5EF4-FFF2-40B4-BE49-F238E27FC236}">
                <a16:creationId xmlns:a16="http://schemas.microsoft.com/office/drawing/2014/main" id="{A8B4B122-5509-C5DE-D1EC-200C73F3C8EE}"/>
              </a:ext>
            </a:extLst>
          </p:cNvPr>
          <p:cNvSpPr txBox="1"/>
          <p:nvPr/>
        </p:nvSpPr>
        <p:spPr>
          <a:xfrm>
            <a:off x="1059655" y="1914038"/>
            <a:ext cx="15856745" cy="545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5"/>
              </a:lnSpc>
              <a:spcBef>
                <a:spcPct val="0"/>
              </a:spcBef>
            </a:pPr>
            <a:r>
              <a:rPr lang="en-US" sz="2800" spc="65" dirty="0">
                <a:solidFill>
                  <a:srgbClr val="000000"/>
                </a:solidFill>
                <a:latin typeface="DM Sans Bold"/>
              </a:rPr>
              <a:t>Theoretical modeling (</a:t>
            </a:r>
            <a:r>
              <a:rPr lang="en-US" sz="2800" spc="65" dirty="0" err="1">
                <a:solidFill>
                  <a:srgbClr val="000000"/>
                </a:solidFill>
                <a:latin typeface="DM Sans Bold"/>
              </a:rPr>
              <a:t>Cont</a:t>
            </a:r>
            <a:r>
              <a:rPr lang="en-US" sz="2800" spc="65" dirty="0">
                <a:solidFill>
                  <a:srgbClr val="000000"/>
                </a:solidFill>
                <a:latin typeface="DM Sans Bold"/>
              </a:rPr>
              <a:t>…)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EF4023-5F42-32B2-C287-97872A927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09" y="2600734"/>
            <a:ext cx="8165556" cy="612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29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8D266F4-8712-B903-0510-72C429237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590" y="2575814"/>
            <a:ext cx="9084820" cy="681521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810307" y="313702"/>
            <a:ext cx="16667386" cy="1561223"/>
            <a:chOff x="0" y="-241102"/>
            <a:chExt cx="22223181" cy="2081630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-241102"/>
              <a:ext cx="22223181" cy="2081630"/>
              <a:chOff x="0" y="-47625"/>
              <a:chExt cx="4389764" cy="411186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188629"/>
              <a:ext cx="17053337" cy="147048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Model &amp; Results (</a:t>
              </a:r>
              <a:r>
                <a:rPr lang="en-US" sz="7200" dirty="0" err="1">
                  <a:solidFill>
                    <a:srgbClr val="FFFFFF"/>
                  </a:solidFill>
                  <a:latin typeface="DM Sans Bold"/>
                </a:rPr>
                <a:t>Cont</a:t>
              </a: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…)</a:t>
              </a:r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278CD95C-6AE5-AE33-63C4-7341842F3323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583E9A0C-BABD-FE36-C2B5-7D049DD4CFDF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BA143549-95D1-62AA-1D6F-BBC1AF5BEBCD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0" name="Slide Number Placeholder 18">
            <a:extLst>
              <a:ext uri="{FF2B5EF4-FFF2-40B4-BE49-F238E27FC236}">
                <a16:creationId xmlns:a16="http://schemas.microsoft.com/office/drawing/2014/main" id="{B23C5794-6E03-04D0-277B-461A65B82CA5}"/>
              </a:ext>
            </a:extLst>
          </p:cNvPr>
          <p:cNvSpPr txBox="1">
            <a:spLocks/>
          </p:cNvSpPr>
          <p:nvPr/>
        </p:nvSpPr>
        <p:spPr>
          <a:xfrm>
            <a:off x="15849600" y="99599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18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A56AB6-7FC1-683A-2B48-92DC0B8A3D1E}"/>
              </a:ext>
            </a:extLst>
          </p:cNvPr>
          <p:cNvSpPr txBox="1"/>
          <p:nvPr/>
        </p:nvSpPr>
        <p:spPr>
          <a:xfrm>
            <a:off x="4038600" y="9423139"/>
            <a:ext cx="1158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DM Sans" pitchFamily="2" charset="0"/>
              </a:rPr>
              <a:t>Fig.09: 2D schematic of the double slit metamaterial slab for slab length of 1000um.</a:t>
            </a:r>
          </a:p>
        </p:txBody>
      </p:sp>
      <p:grpSp>
        <p:nvGrpSpPr>
          <p:cNvPr id="44" name="Group 11">
            <a:extLst>
              <a:ext uri="{FF2B5EF4-FFF2-40B4-BE49-F238E27FC236}">
                <a16:creationId xmlns:a16="http://schemas.microsoft.com/office/drawing/2014/main" id="{13E0AFEA-3FE9-67FA-1E25-4690F9C6B93F}"/>
              </a:ext>
            </a:extLst>
          </p:cNvPr>
          <p:cNvGrpSpPr/>
          <p:nvPr/>
        </p:nvGrpSpPr>
        <p:grpSpPr>
          <a:xfrm>
            <a:off x="810306" y="1974239"/>
            <a:ext cx="16667385" cy="502261"/>
            <a:chOff x="0" y="0"/>
            <a:chExt cx="2308525" cy="192541"/>
          </a:xfrm>
        </p:grpSpPr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0F591B1E-0D1D-E312-2CA2-0A19E312B23F}"/>
                </a:ext>
              </a:extLst>
            </p:cNvPr>
            <p:cNvSpPr/>
            <p:nvPr/>
          </p:nvSpPr>
          <p:spPr>
            <a:xfrm>
              <a:off x="0" y="0"/>
              <a:ext cx="2308525" cy="192541"/>
            </a:xfrm>
            <a:custGeom>
              <a:avLst/>
              <a:gdLst/>
              <a:ahLst/>
              <a:cxnLst/>
              <a:rect l="l" t="t" r="r" b="b"/>
              <a:pathLst>
                <a:path w="2308525" h="192541">
                  <a:moveTo>
                    <a:pt x="0" y="0"/>
                  </a:moveTo>
                  <a:lnTo>
                    <a:pt x="2308525" y="0"/>
                  </a:lnTo>
                  <a:lnTo>
                    <a:pt x="2308525" y="192541"/>
                  </a:lnTo>
                  <a:lnTo>
                    <a:pt x="0" y="192541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B93703B8-1421-E143-EA82-76D5B463BA19}"/>
                </a:ext>
              </a:extLst>
            </p:cNvPr>
            <p:cNvSpPr txBox="1"/>
            <p:nvPr/>
          </p:nvSpPr>
          <p:spPr>
            <a:xfrm>
              <a:off x="0" y="-47625"/>
              <a:ext cx="2308525" cy="240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 sz="1600"/>
            </a:p>
          </p:txBody>
        </p:sp>
      </p:grpSp>
      <p:sp>
        <p:nvSpPr>
          <p:cNvPr id="47" name="TextBox 15">
            <a:extLst>
              <a:ext uri="{FF2B5EF4-FFF2-40B4-BE49-F238E27FC236}">
                <a16:creationId xmlns:a16="http://schemas.microsoft.com/office/drawing/2014/main" id="{74E2E7AB-C7C6-A91D-755B-ED9D819BF4ED}"/>
              </a:ext>
            </a:extLst>
          </p:cNvPr>
          <p:cNvSpPr txBox="1"/>
          <p:nvPr/>
        </p:nvSpPr>
        <p:spPr>
          <a:xfrm>
            <a:off x="1059655" y="1914038"/>
            <a:ext cx="15856745" cy="545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5"/>
              </a:lnSpc>
              <a:spcBef>
                <a:spcPct val="0"/>
              </a:spcBef>
            </a:pPr>
            <a:r>
              <a:rPr lang="en-US" sz="2800" spc="65" dirty="0">
                <a:solidFill>
                  <a:srgbClr val="000000"/>
                </a:solidFill>
                <a:latin typeface="DM Sans Bold"/>
              </a:rPr>
              <a:t>Analytical modeling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E0398F-16F0-B5AD-BBB3-8C72C3A5FF22}"/>
              </a:ext>
            </a:extLst>
          </p:cNvPr>
          <p:cNvSpPr txBox="1"/>
          <p:nvPr/>
        </p:nvSpPr>
        <p:spPr>
          <a:xfrm>
            <a:off x="7848600" y="3083012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DM Sans" pitchFamily="2" charset="0"/>
              </a:rPr>
              <a:t>Image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130ACE-02EA-957C-8CD4-6AC48D692A52}"/>
                  </a:ext>
                </a:extLst>
              </p:cNvPr>
              <p:cNvSpPr txBox="1"/>
              <p:nvPr/>
            </p:nvSpPr>
            <p:spPr>
              <a:xfrm>
                <a:off x="7848600" y="4469368"/>
                <a:ext cx="342900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DM Sans" pitchFamily="2" charset="0"/>
                  </a:rPr>
                  <a:t>Metamaterial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𝒙𝒙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𝒛𝒛</m:t>
                          </m:r>
                        </m:sub>
                      </m:sSub>
                      <m:r>
                        <a:rPr lang="en-US" sz="1200" b="1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200" b="1" dirty="0">
                  <a:latin typeface="DM Sans" pitchFamily="2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130ACE-02EA-957C-8CD4-6AC48D692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4469368"/>
                <a:ext cx="3429000" cy="553998"/>
              </a:xfrm>
              <a:prstGeom prst="rect">
                <a:avLst/>
              </a:prstGeom>
              <a:blipFill>
                <a:blip r:embed="rId3"/>
                <a:stretch>
                  <a:fillRect t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AD26D10-1221-E72D-D180-8B24F6887DCE}"/>
              </a:ext>
            </a:extLst>
          </p:cNvPr>
          <p:cNvSpPr txBox="1"/>
          <p:nvPr/>
        </p:nvSpPr>
        <p:spPr>
          <a:xfrm>
            <a:off x="6096000" y="8191500"/>
            <a:ext cx="3429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DM Sans" pitchFamily="2" charset="0"/>
              </a:rPr>
              <a:t>Metal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F059AD-C0D2-8DAD-0F44-CA8657D55681}"/>
              </a:ext>
            </a:extLst>
          </p:cNvPr>
          <p:cNvSpPr txBox="1"/>
          <p:nvPr/>
        </p:nvSpPr>
        <p:spPr>
          <a:xfrm>
            <a:off x="9525000" y="8191500"/>
            <a:ext cx="3429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DM Sans" pitchFamily="2" charset="0"/>
              </a:rPr>
              <a:t>Metal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32D5D3-6EA5-16EC-A4DB-E3A4A171DFF4}"/>
              </a:ext>
            </a:extLst>
          </p:cNvPr>
          <p:cNvSpPr txBox="1"/>
          <p:nvPr/>
        </p:nvSpPr>
        <p:spPr>
          <a:xfrm>
            <a:off x="5791200" y="5603677"/>
            <a:ext cx="3429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DM Sans" pitchFamily="2" charset="0"/>
              </a:rPr>
              <a:t>Air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204C1F-2C8F-1FB8-5978-85AA4F14D945}"/>
              </a:ext>
            </a:extLst>
          </p:cNvPr>
          <p:cNvSpPr txBox="1"/>
          <p:nvPr/>
        </p:nvSpPr>
        <p:spPr>
          <a:xfrm>
            <a:off x="9906000" y="5600700"/>
            <a:ext cx="3429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DM Sans" pitchFamily="2" charset="0"/>
              </a:rPr>
              <a:t>Air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F4FB06-73BD-3533-DF5B-B95CB6EDCB75}"/>
              </a:ext>
            </a:extLst>
          </p:cNvPr>
          <p:cNvSpPr txBox="1"/>
          <p:nvPr/>
        </p:nvSpPr>
        <p:spPr>
          <a:xfrm>
            <a:off x="7848600" y="7734300"/>
            <a:ext cx="3429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DM Sans" pitchFamily="2" charset="0"/>
              </a:rPr>
              <a:t>Double Slit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77D190-ACDC-B075-FDCB-742C856E41CE}"/>
              </a:ext>
            </a:extLst>
          </p:cNvPr>
          <p:cNvCxnSpPr>
            <a:stCxn id="28" idx="2"/>
          </p:cNvCxnSpPr>
          <p:nvPr/>
        </p:nvCxnSpPr>
        <p:spPr>
          <a:xfrm flipH="1">
            <a:off x="8988027" y="8042077"/>
            <a:ext cx="575073" cy="1970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7F2C7DF-D852-F710-313B-9CB3E92EDC14}"/>
              </a:ext>
            </a:extLst>
          </p:cNvPr>
          <p:cNvCxnSpPr>
            <a:cxnSpLocks/>
          </p:cNvCxnSpPr>
          <p:nvPr/>
        </p:nvCxnSpPr>
        <p:spPr>
          <a:xfrm>
            <a:off x="9525000" y="8042077"/>
            <a:ext cx="536973" cy="1970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E5A4282-AC6B-C9B0-68DA-45A54D802B27}"/>
              </a:ext>
            </a:extLst>
          </p:cNvPr>
          <p:cNvSpPr txBox="1"/>
          <p:nvPr/>
        </p:nvSpPr>
        <p:spPr>
          <a:xfrm>
            <a:off x="7848600" y="8648700"/>
            <a:ext cx="3429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DM Sans" pitchFamily="2" charset="0"/>
              </a:rPr>
              <a:t>Field Excitations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8FC2E1-FB5C-6260-F94C-644B1D938D48}"/>
              </a:ext>
            </a:extLst>
          </p:cNvPr>
          <p:cNvCxnSpPr>
            <a:cxnSpLocks/>
          </p:cNvCxnSpPr>
          <p:nvPr/>
        </p:nvCxnSpPr>
        <p:spPr>
          <a:xfrm rot="5400000">
            <a:off x="8185349" y="8235751"/>
            <a:ext cx="0" cy="113069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D0A9C1-623E-1052-FA3B-64DDA6DFE06C}"/>
              </a:ext>
            </a:extLst>
          </p:cNvPr>
          <p:cNvSpPr txBox="1"/>
          <p:nvPr/>
        </p:nvSpPr>
        <p:spPr>
          <a:xfrm rot="16200000">
            <a:off x="5370611" y="6475511"/>
            <a:ext cx="3429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DM Sans" pitchFamily="2" charset="0"/>
              </a:rPr>
              <a:t>Slab length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F046747-BA53-0651-8EF6-9E5637002CB4}"/>
              </a:ext>
            </a:extLst>
          </p:cNvPr>
          <p:cNvCxnSpPr>
            <a:cxnSpLocks/>
          </p:cNvCxnSpPr>
          <p:nvPr/>
        </p:nvCxnSpPr>
        <p:spPr>
          <a:xfrm flipV="1">
            <a:off x="7085111" y="3619501"/>
            <a:ext cx="0" cy="243839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FD50AE0-6610-35F0-64AE-759D3BB41815}"/>
              </a:ext>
            </a:extLst>
          </p:cNvPr>
          <p:cNvCxnSpPr>
            <a:cxnSpLocks/>
          </p:cNvCxnSpPr>
          <p:nvPr/>
        </p:nvCxnSpPr>
        <p:spPr>
          <a:xfrm flipH="1">
            <a:off x="7085111" y="7200900"/>
            <a:ext cx="0" cy="152400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434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8A0D38C-55FA-FBA6-FF1D-C4715AD92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605" y="2739953"/>
            <a:ext cx="7143195" cy="535865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810307" y="494529"/>
            <a:ext cx="16667386" cy="1380396"/>
            <a:chOff x="0" y="0"/>
            <a:chExt cx="22223181" cy="1840528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2223181" cy="1840528"/>
              <a:chOff x="0" y="0"/>
              <a:chExt cx="4389764" cy="363561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188629"/>
              <a:ext cx="19491737" cy="147048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Model &amp; Results (</a:t>
              </a:r>
              <a:r>
                <a:rPr lang="en-US" sz="7200" dirty="0" err="1">
                  <a:solidFill>
                    <a:srgbClr val="FFFFFF"/>
                  </a:solidFill>
                  <a:latin typeface="DM Sans Bold"/>
                </a:rPr>
                <a:t>Cont</a:t>
              </a: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…)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F2EF8B9-EAF3-BE91-1775-64DEFD6FDA10}"/>
              </a:ext>
            </a:extLst>
          </p:cNvPr>
          <p:cNvSpPr txBox="1"/>
          <p:nvPr/>
        </p:nvSpPr>
        <p:spPr>
          <a:xfrm>
            <a:off x="1219200" y="8877300"/>
            <a:ext cx="15627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DM Sans" pitchFamily="2" charset="0"/>
              </a:rPr>
              <a:t>Fig. 10: </a:t>
            </a:r>
            <a:r>
              <a:rPr lang="en-US" dirty="0">
                <a:latin typeface="DM Sans" pitchFamily="2" charset="0"/>
              </a:rPr>
              <a:t>Simulated light propagation through (a) glass and (b) metamaterial medium</a:t>
            </a:r>
            <a:endParaRPr lang="en-US" b="1" baseline="-25000" dirty="0">
              <a:latin typeface="DM Sans" pitchFamily="2" charset="0"/>
            </a:endParaRP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278CD95C-6AE5-AE33-63C4-7341842F3323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583E9A0C-BABD-FE36-C2B5-7D049DD4CFDF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BA143549-95D1-62AA-1D6F-BBC1AF5BEBCD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0" name="Slide Number Placeholder 18">
            <a:extLst>
              <a:ext uri="{FF2B5EF4-FFF2-40B4-BE49-F238E27FC236}">
                <a16:creationId xmlns:a16="http://schemas.microsoft.com/office/drawing/2014/main" id="{B23C5794-6E03-04D0-277B-461A65B82CA5}"/>
              </a:ext>
            </a:extLst>
          </p:cNvPr>
          <p:cNvSpPr txBox="1">
            <a:spLocks/>
          </p:cNvSpPr>
          <p:nvPr/>
        </p:nvSpPr>
        <p:spPr>
          <a:xfrm>
            <a:off x="15849600" y="99599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19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  <p:grpSp>
        <p:nvGrpSpPr>
          <p:cNvPr id="44" name="Group 11">
            <a:extLst>
              <a:ext uri="{FF2B5EF4-FFF2-40B4-BE49-F238E27FC236}">
                <a16:creationId xmlns:a16="http://schemas.microsoft.com/office/drawing/2014/main" id="{13E0AFEA-3FE9-67FA-1E25-4690F9C6B93F}"/>
              </a:ext>
            </a:extLst>
          </p:cNvPr>
          <p:cNvGrpSpPr/>
          <p:nvPr/>
        </p:nvGrpSpPr>
        <p:grpSpPr>
          <a:xfrm>
            <a:off x="810306" y="1974239"/>
            <a:ext cx="16667385" cy="502261"/>
            <a:chOff x="0" y="0"/>
            <a:chExt cx="2308525" cy="192541"/>
          </a:xfrm>
        </p:grpSpPr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0F591B1E-0D1D-E312-2CA2-0A19E312B23F}"/>
                </a:ext>
              </a:extLst>
            </p:cNvPr>
            <p:cNvSpPr/>
            <p:nvPr/>
          </p:nvSpPr>
          <p:spPr>
            <a:xfrm>
              <a:off x="0" y="0"/>
              <a:ext cx="2308525" cy="192541"/>
            </a:xfrm>
            <a:custGeom>
              <a:avLst/>
              <a:gdLst/>
              <a:ahLst/>
              <a:cxnLst/>
              <a:rect l="l" t="t" r="r" b="b"/>
              <a:pathLst>
                <a:path w="2308525" h="192541">
                  <a:moveTo>
                    <a:pt x="0" y="0"/>
                  </a:moveTo>
                  <a:lnTo>
                    <a:pt x="2308525" y="0"/>
                  </a:lnTo>
                  <a:lnTo>
                    <a:pt x="2308525" y="192541"/>
                  </a:lnTo>
                  <a:lnTo>
                    <a:pt x="0" y="192541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B93703B8-1421-E143-EA82-76D5B463BA19}"/>
                </a:ext>
              </a:extLst>
            </p:cNvPr>
            <p:cNvSpPr txBox="1"/>
            <p:nvPr/>
          </p:nvSpPr>
          <p:spPr>
            <a:xfrm>
              <a:off x="0" y="-47625"/>
              <a:ext cx="2308525" cy="240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 sz="1600"/>
            </a:p>
          </p:txBody>
        </p:sp>
      </p:grpSp>
      <p:sp>
        <p:nvSpPr>
          <p:cNvPr id="47" name="TextBox 15">
            <a:extLst>
              <a:ext uri="{FF2B5EF4-FFF2-40B4-BE49-F238E27FC236}">
                <a16:creationId xmlns:a16="http://schemas.microsoft.com/office/drawing/2014/main" id="{74E2E7AB-C7C6-A91D-755B-ED9D819BF4ED}"/>
              </a:ext>
            </a:extLst>
          </p:cNvPr>
          <p:cNvSpPr txBox="1"/>
          <p:nvPr/>
        </p:nvSpPr>
        <p:spPr>
          <a:xfrm>
            <a:off x="1059655" y="1914038"/>
            <a:ext cx="15856745" cy="545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5"/>
              </a:lnSpc>
              <a:spcBef>
                <a:spcPct val="0"/>
              </a:spcBef>
            </a:pPr>
            <a:r>
              <a:rPr lang="en-US" sz="2800" spc="65" dirty="0">
                <a:solidFill>
                  <a:srgbClr val="000000"/>
                </a:solidFill>
                <a:latin typeface="DM Sans Bold"/>
              </a:rPr>
              <a:t>Double slit simulations</a:t>
            </a:r>
          </a:p>
        </p:txBody>
      </p:sp>
      <p:sp>
        <p:nvSpPr>
          <p:cNvPr id="52" name="TextBox 15">
            <a:extLst>
              <a:ext uri="{FF2B5EF4-FFF2-40B4-BE49-F238E27FC236}">
                <a16:creationId xmlns:a16="http://schemas.microsoft.com/office/drawing/2014/main" id="{C75F18B9-4BFD-2766-D72C-55E7E2A4972C}"/>
              </a:ext>
            </a:extLst>
          </p:cNvPr>
          <p:cNvSpPr txBox="1"/>
          <p:nvPr/>
        </p:nvSpPr>
        <p:spPr>
          <a:xfrm>
            <a:off x="3778130" y="7989429"/>
            <a:ext cx="2674145" cy="515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spc="65" dirty="0">
                <a:solidFill>
                  <a:srgbClr val="000000"/>
                </a:solidFill>
                <a:highlight>
                  <a:srgbClr val="FFFF00"/>
                </a:highlight>
                <a:latin typeface="DM Sans Bold"/>
              </a:rPr>
              <a:t>(a) Glass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C664CC8-B1DD-5434-58B8-18673F250C46}"/>
              </a:ext>
            </a:extLst>
          </p:cNvPr>
          <p:cNvGrpSpPr/>
          <p:nvPr/>
        </p:nvGrpSpPr>
        <p:grpSpPr>
          <a:xfrm>
            <a:off x="1295400" y="7365151"/>
            <a:ext cx="1091611" cy="1255191"/>
            <a:chOff x="8001000" y="8718106"/>
            <a:chExt cx="1091611" cy="125519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B49FA87-68FF-C215-80A8-0F756EA41CC2}"/>
                </a:ext>
              </a:extLst>
            </p:cNvPr>
            <p:cNvGrpSpPr/>
            <p:nvPr/>
          </p:nvGrpSpPr>
          <p:grpSpPr>
            <a:xfrm>
              <a:off x="8334049" y="8718106"/>
              <a:ext cx="758562" cy="1255191"/>
              <a:chOff x="6732240" y="2442954"/>
              <a:chExt cx="758562" cy="1255191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14172A7-038A-66E6-23FE-EC9BE206C2D6}"/>
                  </a:ext>
                </a:extLst>
              </p:cNvPr>
              <p:cNvGrpSpPr/>
              <p:nvPr/>
            </p:nvGrpSpPr>
            <p:grpSpPr>
              <a:xfrm>
                <a:off x="6732240" y="2708921"/>
                <a:ext cx="576064" cy="576064"/>
                <a:chOff x="6732240" y="2708921"/>
                <a:chExt cx="576064" cy="576064"/>
              </a:xfrm>
            </p:grpSpPr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6941DAB2-221C-C918-2771-2584479D35C3}"/>
                    </a:ext>
                  </a:extLst>
                </p:cNvPr>
                <p:cNvCxnSpPr/>
                <p:nvPr/>
              </p:nvCxnSpPr>
              <p:spPr>
                <a:xfrm>
                  <a:off x="6732240" y="3284984"/>
                  <a:ext cx="576064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C6BC87B7-658C-C40E-73BE-748615344FFD}"/>
                    </a:ext>
                  </a:extLst>
                </p:cNvPr>
                <p:cNvCxnSpPr/>
                <p:nvPr/>
              </p:nvCxnSpPr>
              <p:spPr>
                <a:xfrm rot="16200000">
                  <a:off x="6449961" y="2996953"/>
                  <a:ext cx="576064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A37FC8-A6B3-38F4-DBBF-FB8666F92D5C}"/>
                  </a:ext>
                </a:extLst>
              </p:cNvPr>
              <p:cNvSpPr txBox="1"/>
              <p:nvPr/>
            </p:nvSpPr>
            <p:spPr>
              <a:xfrm>
                <a:off x="6743747" y="2442954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>
                    <a:latin typeface="DM Sans" pitchFamily="2" charset="0"/>
                    <a:cs typeface="Times New Roman" panose="02020603050405020304" pitchFamily="18" charset="0"/>
                  </a:rPr>
                  <a:t>k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CFC4EB-2CAC-9936-84DB-83F3E146AE0E}"/>
                  </a:ext>
                </a:extLst>
              </p:cNvPr>
              <p:cNvSpPr txBox="1"/>
              <p:nvPr/>
            </p:nvSpPr>
            <p:spPr>
              <a:xfrm>
                <a:off x="6986746" y="3359591"/>
                <a:ext cx="5040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b="1" dirty="0">
                    <a:latin typeface="DM Sans" pitchFamily="2" charset="0"/>
                    <a:cs typeface="Times New Roman" panose="02020603050405020304" pitchFamily="18" charset="0"/>
                  </a:rPr>
                  <a:t>E</a:t>
                </a:r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C3ED02A-AEA9-BA98-234B-0012BFAC6BF1}"/>
                </a:ext>
              </a:extLst>
            </p:cNvPr>
            <p:cNvSpPr/>
            <p:nvPr/>
          </p:nvSpPr>
          <p:spPr>
            <a:xfrm>
              <a:off x="8266044" y="9523344"/>
              <a:ext cx="115956" cy="11595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B5EE53-DECB-4175-2205-F14670AEE464}"/>
                </a:ext>
              </a:extLst>
            </p:cNvPr>
            <p:cNvSpPr txBox="1"/>
            <p:nvPr/>
          </p:nvSpPr>
          <p:spPr>
            <a:xfrm>
              <a:off x="8001000" y="9529346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>
                  <a:latin typeface="DM Sans" pitchFamily="2" charset="0"/>
                  <a:cs typeface="Times New Roman" panose="02020603050405020304" pitchFamily="18" charset="0"/>
                </a:rPr>
                <a:t>H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0D78ED7-3F69-2FF3-CCA5-008C4F487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405" y="2705100"/>
            <a:ext cx="7143195" cy="535865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6D37255-E03F-F9B8-B747-BB00A8ADE97E}"/>
              </a:ext>
            </a:extLst>
          </p:cNvPr>
          <p:cNvGrpSpPr/>
          <p:nvPr/>
        </p:nvGrpSpPr>
        <p:grpSpPr>
          <a:xfrm>
            <a:off x="9220200" y="7330298"/>
            <a:ext cx="1091611" cy="1255191"/>
            <a:chOff x="8001000" y="8718106"/>
            <a:chExt cx="1091611" cy="12551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ACEE09A-DE4F-0E0D-7278-3BF3D327E534}"/>
                </a:ext>
              </a:extLst>
            </p:cNvPr>
            <p:cNvGrpSpPr/>
            <p:nvPr/>
          </p:nvGrpSpPr>
          <p:grpSpPr>
            <a:xfrm>
              <a:off x="8334049" y="8718106"/>
              <a:ext cx="758562" cy="1255191"/>
              <a:chOff x="6732240" y="2442954"/>
              <a:chExt cx="758562" cy="1255191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21BF3C8-D5DB-C0BE-F3B2-3B9EDB4ED9AD}"/>
                  </a:ext>
                </a:extLst>
              </p:cNvPr>
              <p:cNvGrpSpPr/>
              <p:nvPr/>
            </p:nvGrpSpPr>
            <p:grpSpPr>
              <a:xfrm>
                <a:off x="6732240" y="2708921"/>
                <a:ext cx="576064" cy="576064"/>
                <a:chOff x="6732240" y="2708921"/>
                <a:chExt cx="576064" cy="576064"/>
              </a:xfrm>
            </p:grpSpPr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4AD14697-CB8E-3D86-F2A1-6284DBF6651D}"/>
                    </a:ext>
                  </a:extLst>
                </p:cNvPr>
                <p:cNvCxnSpPr/>
                <p:nvPr/>
              </p:nvCxnSpPr>
              <p:spPr>
                <a:xfrm>
                  <a:off x="6732240" y="3284984"/>
                  <a:ext cx="576064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2A1F3A13-0A30-34E1-A4CE-64D759D7E9E5}"/>
                    </a:ext>
                  </a:extLst>
                </p:cNvPr>
                <p:cNvCxnSpPr/>
                <p:nvPr/>
              </p:nvCxnSpPr>
              <p:spPr>
                <a:xfrm rot="16200000">
                  <a:off x="6449961" y="2996953"/>
                  <a:ext cx="576064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E741108-A38E-87C5-3538-B1E99DDEC055}"/>
                  </a:ext>
                </a:extLst>
              </p:cNvPr>
              <p:cNvSpPr txBox="1"/>
              <p:nvPr/>
            </p:nvSpPr>
            <p:spPr>
              <a:xfrm>
                <a:off x="6743747" y="2442954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>
                    <a:latin typeface="DM Sans" pitchFamily="2" charset="0"/>
                    <a:cs typeface="Times New Roman" panose="02020603050405020304" pitchFamily="18" charset="0"/>
                  </a:rPr>
                  <a:t>k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2C00AFE-7F1C-1944-930B-84714518A47F}"/>
                  </a:ext>
                </a:extLst>
              </p:cNvPr>
              <p:cNvSpPr txBox="1"/>
              <p:nvPr/>
            </p:nvSpPr>
            <p:spPr>
              <a:xfrm>
                <a:off x="6986746" y="3359591"/>
                <a:ext cx="5040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b="1" dirty="0">
                    <a:latin typeface="DM Sans" pitchFamily="2" charset="0"/>
                    <a:cs typeface="Times New Roman" panose="02020603050405020304" pitchFamily="18" charset="0"/>
                  </a:rPr>
                  <a:t>E</a:t>
                </a: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7AB026-2533-4A45-E788-C37429BB3CC1}"/>
                </a:ext>
              </a:extLst>
            </p:cNvPr>
            <p:cNvSpPr/>
            <p:nvPr/>
          </p:nvSpPr>
          <p:spPr>
            <a:xfrm>
              <a:off x="8266044" y="9523344"/>
              <a:ext cx="115956" cy="11595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CDF7476-B383-8CB4-8B2C-AEB3CB45C78B}"/>
                </a:ext>
              </a:extLst>
            </p:cNvPr>
            <p:cNvSpPr txBox="1"/>
            <p:nvPr/>
          </p:nvSpPr>
          <p:spPr>
            <a:xfrm>
              <a:off x="8001000" y="9529346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>
                  <a:latin typeface="DM Sans" pitchFamily="2" charset="0"/>
                  <a:cs typeface="Times New Roman" panose="02020603050405020304" pitchFamily="18" charset="0"/>
                </a:rPr>
                <a:t>H</a:t>
              </a:r>
            </a:p>
          </p:txBody>
        </p:sp>
      </p:grpSp>
      <p:sp>
        <p:nvSpPr>
          <p:cNvPr id="48" name="TextBox 15">
            <a:extLst>
              <a:ext uri="{FF2B5EF4-FFF2-40B4-BE49-F238E27FC236}">
                <a16:creationId xmlns:a16="http://schemas.microsoft.com/office/drawing/2014/main" id="{A733E5BF-E5AE-A38E-206B-A07DD122F236}"/>
              </a:ext>
            </a:extLst>
          </p:cNvPr>
          <p:cNvSpPr txBox="1"/>
          <p:nvPr/>
        </p:nvSpPr>
        <p:spPr>
          <a:xfrm>
            <a:off x="11702930" y="8029448"/>
            <a:ext cx="2674145" cy="515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spc="65" dirty="0">
                <a:solidFill>
                  <a:srgbClr val="000000"/>
                </a:solidFill>
                <a:highlight>
                  <a:srgbClr val="FFFF00"/>
                </a:highlight>
                <a:latin typeface="DM Sans Bold"/>
              </a:rPr>
              <a:t>(b) Metamaterial</a:t>
            </a:r>
          </a:p>
        </p:txBody>
      </p:sp>
    </p:spTree>
    <p:extLst>
      <p:ext uri="{BB962C8B-B14F-4D97-AF65-F5344CB8AC3E}">
        <p14:creationId xmlns:p14="http://schemas.microsoft.com/office/powerpoint/2010/main" val="1867270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307" y="752418"/>
            <a:ext cx="16667386" cy="1380396"/>
            <a:chOff x="0" y="0"/>
            <a:chExt cx="22223181" cy="1840528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2223181" cy="1840528"/>
              <a:chOff x="0" y="0"/>
              <a:chExt cx="4389764" cy="363561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188629"/>
              <a:ext cx="14392062" cy="146050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Presentation Outline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2470843"/>
            <a:ext cx="5767660" cy="5796857"/>
            <a:chOff x="0" y="-180975"/>
            <a:chExt cx="7690213" cy="7729142"/>
          </a:xfrm>
        </p:grpSpPr>
        <p:sp>
          <p:nvSpPr>
            <p:cNvPr id="8" name="TextBox 8"/>
            <p:cNvSpPr txBox="1"/>
            <p:nvPr/>
          </p:nvSpPr>
          <p:spPr>
            <a:xfrm>
              <a:off x="0" y="-180975"/>
              <a:ext cx="7690213" cy="1034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86809" lvl="1" indent="-571500">
                <a:lnSpc>
                  <a:spcPts val="6578"/>
                </a:lnSpc>
                <a:buFont typeface="Wingdings" panose="05000000000000000000" pitchFamily="2" charset="2"/>
                <a:buChar char="q"/>
              </a:pPr>
              <a:r>
                <a:rPr lang="en-US" sz="3847" dirty="0">
                  <a:solidFill>
                    <a:srgbClr val="000000"/>
                  </a:solidFill>
                  <a:latin typeface="DM Sans"/>
                </a:rPr>
                <a:t>Thesis Background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46908"/>
              <a:ext cx="7690213" cy="1034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86809" lvl="1" indent="-571500">
                <a:lnSpc>
                  <a:spcPts val="6578"/>
                </a:lnSpc>
                <a:buFont typeface="Wingdings" panose="05000000000000000000" pitchFamily="2" charset="2"/>
                <a:buChar char="q"/>
              </a:pPr>
              <a:r>
                <a:rPr lang="en-US" sz="3847" dirty="0">
                  <a:solidFill>
                    <a:srgbClr val="000000"/>
                  </a:solidFill>
                  <a:latin typeface="DM Sans"/>
                </a:rPr>
                <a:t>Literature Review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074790"/>
              <a:ext cx="7690213" cy="1034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86809" lvl="1" indent="-571500">
                <a:lnSpc>
                  <a:spcPts val="6578"/>
                </a:lnSpc>
                <a:buFont typeface="Wingdings" panose="05000000000000000000" pitchFamily="2" charset="2"/>
                <a:buChar char="q"/>
              </a:pPr>
              <a:r>
                <a:rPr lang="en-US" sz="3847" dirty="0">
                  <a:solidFill>
                    <a:srgbClr val="000000"/>
                  </a:solidFill>
                  <a:latin typeface="DM Sans"/>
                </a:rPr>
                <a:t>Objectives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202672"/>
              <a:ext cx="7690213" cy="1034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86809" lvl="1" indent="-571500">
                <a:lnSpc>
                  <a:spcPts val="6578"/>
                </a:lnSpc>
                <a:buFont typeface="Wingdings" panose="05000000000000000000" pitchFamily="2" charset="2"/>
                <a:buChar char="q"/>
              </a:pPr>
              <a:r>
                <a:rPr lang="en-US" sz="3847">
                  <a:solidFill>
                    <a:srgbClr val="000000"/>
                  </a:solidFill>
                  <a:latin typeface="DM Sans"/>
                </a:rPr>
                <a:t>Methodology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330558"/>
              <a:ext cx="7690213" cy="2162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986809" lvl="1" indent="-571500">
                <a:lnSpc>
                  <a:spcPts val="6578"/>
                </a:lnSpc>
                <a:buFont typeface="Wingdings" panose="05000000000000000000" pitchFamily="2" charset="2"/>
                <a:buChar char="q"/>
              </a:pPr>
              <a:r>
                <a:rPr lang="en-US" sz="3847" dirty="0">
                  <a:solidFill>
                    <a:srgbClr val="000000"/>
                  </a:solidFill>
                  <a:latin typeface="DM Sans"/>
                </a:rPr>
                <a:t>Model and Results</a:t>
              </a:r>
            </a:p>
            <a:p>
              <a:pPr marL="986809" lvl="1" indent="-571500">
                <a:lnSpc>
                  <a:spcPts val="6578"/>
                </a:lnSpc>
                <a:buFont typeface="Wingdings" panose="05000000000000000000" pitchFamily="2" charset="2"/>
                <a:buChar char="q"/>
              </a:pPr>
              <a:r>
                <a:rPr lang="en-US" sz="3847" dirty="0">
                  <a:solidFill>
                    <a:srgbClr val="000000"/>
                  </a:solidFill>
                  <a:latin typeface="DM Sans"/>
                </a:rPr>
                <a:t>Future Works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513867"/>
              <a:ext cx="7690213" cy="1034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86809" lvl="1" indent="-571500">
                <a:lnSpc>
                  <a:spcPts val="6578"/>
                </a:lnSpc>
                <a:buFont typeface="Wingdings" panose="05000000000000000000" pitchFamily="2" charset="2"/>
                <a:buChar char="q"/>
              </a:pPr>
              <a:r>
                <a:rPr lang="en-US" sz="3847" dirty="0">
                  <a:solidFill>
                    <a:srgbClr val="000000"/>
                  </a:solidFill>
                  <a:latin typeface="DM Sans"/>
                </a:rPr>
                <a:t>References</a:t>
              </a:r>
            </a:p>
          </p:txBody>
        </p:sp>
      </p:grpSp>
      <p:grpSp>
        <p:nvGrpSpPr>
          <p:cNvPr id="23" name="Group 2">
            <a:extLst>
              <a:ext uri="{FF2B5EF4-FFF2-40B4-BE49-F238E27FC236}">
                <a16:creationId xmlns:a16="http://schemas.microsoft.com/office/drawing/2014/main" id="{F91A5671-21A9-051A-2C4E-35086CC30B19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50AEC124-0E04-600E-2396-49B108F382B9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A8BB2226-4110-11FD-A74C-0520BB7A0217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6" name="Slide Number Placeholder 18">
            <a:extLst>
              <a:ext uri="{FF2B5EF4-FFF2-40B4-BE49-F238E27FC236}">
                <a16:creationId xmlns:a16="http://schemas.microsoft.com/office/drawing/2014/main" id="{2B07583D-6862-B264-9561-B26CD565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959975"/>
            <a:ext cx="2133600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2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8A0D38C-55FA-FBA6-FF1D-C4715AD92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606" y="2739953"/>
            <a:ext cx="7143193" cy="535865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810307" y="494529"/>
            <a:ext cx="16667386" cy="1380396"/>
            <a:chOff x="0" y="0"/>
            <a:chExt cx="22223181" cy="1840528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2223181" cy="1840528"/>
              <a:chOff x="0" y="0"/>
              <a:chExt cx="4389764" cy="363561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188629"/>
              <a:ext cx="19491737" cy="147048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Model &amp; Results (</a:t>
              </a:r>
              <a:r>
                <a:rPr lang="en-US" sz="7200" dirty="0" err="1">
                  <a:solidFill>
                    <a:srgbClr val="FFFFFF"/>
                  </a:solidFill>
                  <a:latin typeface="DM Sans Bold"/>
                </a:rPr>
                <a:t>Cont</a:t>
              </a: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…)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F2EF8B9-EAF3-BE91-1775-64DEFD6FDA10}"/>
              </a:ext>
            </a:extLst>
          </p:cNvPr>
          <p:cNvSpPr txBox="1"/>
          <p:nvPr/>
        </p:nvSpPr>
        <p:spPr>
          <a:xfrm>
            <a:off x="1219200" y="8877300"/>
            <a:ext cx="15627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DM Sans" pitchFamily="2" charset="0"/>
              </a:rPr>
              <a:t>Fig. 11: </a:t>
            </a:r>
            <a:r>
              <a:rPr lang="en-US" dirty="0">
                <a:latin typeface="DM Sans" pitchFamily="2" charset="0"/>
              </a:rPr>
              <a:t>Double Slit Simulation for Metamaterial Medium.</a:t>
            </a:r>
            <a:endParaRPr lang="en-US" b="1" baseline="-25000" dirty="0">
              <a:latin typeface="DM Sans" pitchFamily="2" charset="0"/>
            </a:endParaRP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278CD95C-6AE5-AE33-63C4-7341842F3323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583E9A0C-BABD-FE36-C2B5-7D049DD4CFDF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BA143549-95D1-62AA-1D6F-BBC1AF5BEBCD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0" name="Slide Number Placeholder 18">
            <a:extLst>
              <a:ext uri="{FF2B5EF4-FFF2-40B4-BE49-F238E27FC236}">
                <a16:creationId xmlns:a16="http://schemas.microsoft.com/office/drawing/2014/main" id="{B23C5794-6E03-04D0-277B-461A65B82CA5}"/>
              </a:ext>
            </a:extLst>
          </p:cNvPr>
          <p:cNvSpPr txBox="1">
            <a:spLocks/>
          </p:cNvSpPr>
          <p:nvPr/>
        </p:nvSpPr>
        <p:spPr>
          <a:xfrm>
            <a:off x="15849600" y="99599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20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  <p:grpSp>
        <p:nvGrpSpPr>
          <p:cNvPr id="44" name="Group 11">
            <a:extLst>
              <a:ext uri="{FF2B5EF4-FFF2-40B4-BE49-F238E27FC236}">
                <a16:creationId xmlns:a16="http://schemas.microsoft.com/office/drawing/2014/main" id="{13E0AFEA-3FE9-67FA-1E25-4690F9C6B93F}"/>
              </a:ext>
            </a:extLst>
          </p:cNvPr>
          <p:cNvGrpSpPr/>
          <p:nvPr/>
        </p:nvGrpSpPr>
        <p:grpSpPr>
          <a:xfrm>
            <a:off x="810306" y="1974239"/>
            <a:ext cx="16667385" cy="502261"/>
            <a:chOff x="0" y="0"/>
            <a:chExt cx="2308525" cy="192541"/>
          </a:xfrm>
        </p:grpSpPr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0F591B1E-0D1D-E312-2CA2-0A19E312B23F}"/>
                </a:ext>
              </a:extLst>
            </p:cNvPr>
            <p:cNvSpPr/>
            <p:nvPr/>
          </p:nvSpPr>
          <p:spPr>
            <a:xfrm>
              <a:off x="0" y="0"/>
              <a:ext cx="2308525" cy="192541"/>
            </a:xfrm>
            <a:custGeom>
              <a:avLst/>
              <a:gdLst/>
              <a:ahLst/>
              <a:cxnLst/>
              <a:rect l="l" t="t" r="r" b="b"/>
              <a:pathLst>
                <a:path w="2308525" h="192541">
                  <a:moveTo>
                    <a:pt x="0" y="0"/>
                  </a:moveTo>
                  <a:lnTo>
                    <a:pt x="2308525" y="0"/>
                  </a:lnTo>
                  <a:lnTo>
                    <a:pt x="2308525" y="192541"/>
                  </a:lnTo>
                  <a:lnTo>
                    <a:pt x="0" y="192541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B93703B8-1421-E143-EA82-76D5B463BA19}"/>
                </a:ext>
              </a:extLst>
            </p:cNvPr>
            <p:cNvSpPr txBox="1"/>
            <p:nvPr/>
          </p:nvSpPr>
          <p:spPr>
            <a:xfrm>
              <a:off x="0" y="-47625"/>
              <a:ext cx="2308525" cy="240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 sz="1600"/>
            </a:p>
          </p:txBody>
        </p:sp>
      </p:grpSp>
      <p:sp>
        <p:nvSpPr>
          <p:cNvPr id="47" name="TextBox 15">
            <a:extLst>
              <a:ext uri="{FF2B5EF4-FFF2-40B4-BE49-F238E27FC236}">
                <a16:creationId xmlns:a16="http://schemas.microsoft.com/office/drawing/2014/main" id="{74E2E7AB-C7C6-A91D-755B-ED9D819BF4ED}"/>
              </a:ext>
            </a:extLst>
          </p:cNvPr>
          <p:cNvSpPr txBox="1"/>
          <p:nvPr/>
        </p:nvSpPr>
        <p:spPr>
          <a:xfrm>
            <a:off x="1059655" y="1914038"/>
            <a:ext cx="15856745" cy="545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5"/>
              </a:lnSpc>
              <a:spcBef>
                <a:spcPct val="0"/>
              </a:spcBef>
            </a:pPr>
            <a:r>
              <a:rPr lang="en-US" sz="2800" spc="65" dirty="0">
                <a:solidFill>
                  <a:srgbClr val="000000"/>
                </a:solidFill>
                <a:latin typeface="DM Sans Bold"/>
              </a:rPr>
              <a:t>Double slit simulations (</a:t>
            </a:r>
            <a:r>
              <a:rPr lang="en-US" sz="2800" spc="65" dirty="0" err="1">
                <a:solidFill>
                  <a:srgbClr val="000000"/>
                </a:solidFill>
                <a:latin typeface="DM Sans Bold"/>
              </a:rPr>
              <a:t>Cont</a:t>
            </a:r>
            <a:r>
              <a:rPr lang="en-US" sz="2800" spc="65" dirty="0">
                <a:solidFill>
                  <a:srgbClr val="000000"/>
                </a:solidFill>
                <a:latin typeface="DM Sans Bold"/>
              </a:rPr>
              <a:t>…)</a:t>
            </a:r>
          </a:p>
        </p:txBody>
      </p:sp>
      <p:sp>
        <p:nvSpPr>
          <p:cNvPr id="52" name="TextBox 15">
            <a:extLst>
              <a:ext uri="{FF2B5EF4-FFF2-40B4-BE49-F238E27FC236}">
                <a16:creationId xmlns:a16="http://schemas.microsoft.com/office/drawing/2014/main" id="{C75F18B9-4BFD-2766-D72C-55E7E2A4972C}"/>
              </a:ext>
            </a:extLst>
          </p:cNvPr>
          <p:cNvSpPr txBox="1"/>
          <p:nvPr/>
        </p:nvSpPr>
        <p:spPr>
          <a:xfrm>
            <a:off x="1941444" y="8247102"/>
            <a:ext cx="6592956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pc="65" dirty="0">
                <a:solidFill>
                  <a:srgbClr val="000000"/>
                </a:solidFill>
                <a:highlight>
                  <a:srgbClr val="FFFF00"/>
                </a:highlight>
                <a:latin typeface="DM Sans Bold"/>
              </a:rPr>
              <a:t>(a) Simulated light propagation through a 1mm long double slit metamaterial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D78ED7-3F69-2FF3-CCA5-008C4F487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405" y="2705730"/>
            <a:ext cx="7143195" cy="5357395"/>
          </a:xfrm>
          <a:prstGeom prst="rect">
            <a:avLst/>
          </a:prstGeom>
        </p:spPr>
      </p:pic>
      <p:sp>
        <p:nvSpPr>
          <p:cNvPr id="48" name="TextBox 15">
            <a:extLst>
              <a:ext uri="{FF2B5EF4-FFF2-40B4-BE49-F238E27FC236}">
                <a16:creationId xmlns:a16="http://schemas.microsoft.com/office/drawing/2014/main" id="{A733E5BF-E5AE-A38E-206B-A07DD122F236}"/>
              </a:ext>
            </a:extLst>
          </p:cNvPr>
          <p:cNvSpPr txBox="1"/>
          <p:nvPr/>
        </p:nvSpPr>
        <p:spPr>
          <a:xfrm>
            <a:off x="10197318" y="8029448"/>
            <a:ext cx="5728482" cy="508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spc="65" dirty="0">
                <a:solidFill>
                  <a:srgbClr val="000000"/>
                </a:solidFill>
                <a:highlight>
                  <a:srgbClr val="FFFF00"/>
                </a:highlight>
                <a:latin typeface="DM Sans Bold"/>
              </a:rPr>
              <a:t>(b) MATLAB generated figure for 1 mm long slab</a:t>
            </a:r>
          </a:p>
        </p:txBody>
      </p:sp>
    </p:spTree>
    <p:extLst>
      <p:ext uri="{BB962C8B-B14F-4D97-AF65-F5344CB8AC3E}">
        <p14:creationId xmlns:p14="http://schemas.microsoft.com/office/powerpoint/2010/main" val="2036607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307" y="494529"/>
            <a:ext cx="16667386" cy="1380396"/>
            <a:chOff x="0" y="0"/>
            <a:chExt cx="22223181" cy="1840528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2223181" cy="1840528"/>
              <a:chOff x="0" y="0"/>
              <a:chExt cx="4389764" cy="363561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188629"/>
              <a:ext cx="18882137" cy="147048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Model &amp; Results (</a:t>
              </a:r>
              <a:r>
                <a:rPr lang="en-US" sz="7200" dirty="0" err="1">
                  <a:solidFill>
                    <a:srgbClr val="FFFFFF"/>
                  </a:solidFill>
                  <a:latin typeface="DM Sans Bold"/>
                </a:rPr>
                <a:t>Cont</a:t>
              </a: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…)</a:t>
              </a:r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278CD95C-6AE5-AE33-63C4-7341842F3323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583E9A0C-BABD-FE36-C2B5-7D049DD4CFDF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BA143549-95D1-62AA-1D6F-BBC1AF5BEBCD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0" name="Slide Number Placeholder 18">
            <a:extLst>
              <a:ext uri="{FF2B5EF4-FFF2-40B4-BE49-F238E27FC236}">
                <a16:creationId xmlns:a16="http://schemas.microsoft.com/office/drawing/2014/main" id="{B23C5794-6E03-04D0-277B-461A65B82CA5}"/>
              </a:ext>
            </a:extLst>
          </p:cNvPr>
          <p:cNvSpPr txBox="1">
            <a:spLocks/>
          </p:cNvSpPr>
          <p:nvPr/>
        </p:nvSpPr>
        <p:spPr>
          <a:xfrm>
            <a:off x="15849600" y="99599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21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A56AB6-7FC1-683A-2B48-92DC0B8A3D1E}"/>
              </a:ext>
            </a:extLst>
          </p:cNvPr>
          <p:cNvSpPr txBox="1"/>
          <p:nvPr/>
        </p:nvSpPr>
        <p:spPr>
          <a:xfrm>
            <a:off x="3048000" y="8888968"/>
            <a:ext cx="1143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DM Sans" pitchFamily="2" charset="0"/>
              </a:rPr>
              <a:t>Fig.12: </a:t>
            </a:r>
            <a:r>
              <a:rPr lang="en-US" dirty="0">
                <a:latin typeface="DM Sans" pitchFamily="2" charset="0"/>
              </a:rPr>
              <a:t>Double Slit Simulation for slab length (a) 2 mm and (b) 3 mm.</a:t>
            </a:r>
          </a:p>
        </p:txBody>
      </p:sp>
      <p:grpSp>
        <p:nvGrpSpPr>
          <p:cNvPr id="44" name="Group 11">
            <a:extLst>
              <a:ext uri="{FF2B5EF4-FFF2-40B4-BE49-F238E27FC236}">
                <a16:creationId xmlns:a16="http://schemas.microsoft.com/office/drawing/2014/main" id="{13E0AFEA-3FE9-67FA-1E25-4690F9C6B93F}"/>
              </a:ext>
            </a:extLst>
          </p:cNvPr>
          <p:cNvGrpSpPr/>
          <p:nvPr/>
        </p:nvGrpSpPr>
        <p:grpSpPr>
          <a:xfrm>
            <a:off x="810306" y="1974239"/>
            <a:ext cx="16667385" cy="502261"/>
            <a:chOff x="0" y="0"/>
            <a:chExt cx="2308525" cy="192541"/>
          </a:xfrm>
        </p:grpSpPr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0F591B1E-0D1D-E312-2CA2-0A19E312B23F}"/>
                </a:ext>
              </a:extLst>
            </p:cNvPr>
            <p:cNvSpPr/>
            <p:nvPr/>
          </p:nvSpPr>
          <p:spPr>
            <a:xfrm>
              <a:off x="0" y="0"/>
              <a:ext cx="2308525" cy="192541"/>
            </a:xfrm>
            <a:custGeom>
              <a:avLst/>
              <a:gdLst/>
              <a:ahLst/>
              <a:cxnLst/>
              <a:rect l="l" t="t" r="r" b="b"/>
              <a:pathLst>
                <a:path w="2308525" h="192541">
                  <a:moveTo>
                    <a:pt x="0" y="0"/>
                  </a:moveTo>
                  <a:lnTo>
                    <a:pt x="2308525" y="0"/>
                  </a:lnTo>
                  <a:lnTo>
                    <a:pt x="2308525" y="192541"/>
                  </a:lnTo>
                  <a:lnTo>
                    <a:pt x="0" y="192541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B93703B8-1421-E143-EA82-76D5B463BA19}"/>
                </a:ext>
              </a:extLst>
            </p:cNvPr>
            <p:cNvSpPr txBox="1"/>
            <p:nvPr/>
          </p:nvSpPr>
          <p:spPr>
            <a:xfrm>
              <a:off x="0" y="-47625"/>
              <a:ext cx="2308525" cy="240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 sz="1600"/>
            </a:p>
          </p:txBody>
        </p:sp>
      </p:grpSp>
      <p:sp>
        <p:nvSpPr>
          <p:cNvPr id="47" name="TextBox 15">
            <a:extLst>
              <a:ext uri="{FF2B5EF4-FFF2-40B4-BE49-F238E27FC236}">
                <a16:creationId xmlns:a16="http://schemas.microsoft.com/office/drawing/2014/main" id="{74E2E7AB-C7C6-A91D-755B-ED9D819BF4ED}"/>
              </a:ext>
            </a:extLst>
          </p:cNvPr>
          <p:cNvSpPr txBox="1"/>
          <p:nvPr/>
        </p:nvSpPr>
        <p:spPr>
          <a:xfrm>
            <a:off x="1059655" y="1914038"/>
            <a:ext cx="15856745" cy="545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5"/>
              </a:lnSpc>
              <a:spcBef>
                <a:spcPct val="0"/>
              </a:spcBef>
            </a:pPr>
            <a:r>
              <a:rPr lang="en-US" sz="2800" spc="65" dirty="0">
                <a:solidFill>
                  <a:srgbClr val="000000"/>
                </a:solidFill>
                <a:latin typeface="DM Sans Bold"/>
              </a:rPr>
              <a:t>Consequence of varying slab length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5635CB-237E-5285-111E-2555041C7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606" y="2739953"/>
            <a:ext cx="7143193" cy="5358656"/>
          </a:xfrm>
          <a:prstGeom prst="rect">
            <a:avLst/>
          </a:prstGeom>
        </p:spPr>
      </p:pic>
      <p:sp>
        <p:nvSpPr>
          <p:cNvPr id="23" name="TextBox 15">
            <a:extLst>
              <a:ext uri="{FF2B5EF4-FFF2-40B4-BE49-F238E27FC236}">
                <a16:creationId xmlns:a16="http://schemas.microsoft.com/office/drawing/2014/main" id="{AA631491-9CFA-D62F-D4E0-91C8B7E4EB0C}"/>
              </a:ext>
            </a:extLst>
          </p:cNvPr>
          <p:cNvSpPr txBox="1"/>
          <p:nvPr/>
        </p:nvSpPr>
        <p:spPr>
          <a:xfrm>
            <a:off x="3275868" y="7989429"/>
            <a:ext cx="3705907" cy="508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spc="65" dirty="0">
                <a:solidFill>
                  <a:srgbClr val="000000"/>
                </a:solidFill>
                <a:highlight>
                  <a:srgbClr val="FFFF00"/>
                </a:highlight>
                <a:latin typeface="DM Sans Bold"/>
              </a:rPr>
              <a:t>(a) Slab length 2 mm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7CFAE4-A863-B6B7-59E7-8BE52E8896FD}"/>
              </a:ext>
            </a:extLst>
          </p:cNvPr>
          <p:cNvGrpSpPr/>
          <p:nvPr/>
        </p:nvGrpSpPr>
        <p:grpSpPr>
          <a:xfrm>
            <a:off x="1295400" y="7365151"/>
            <a:ext cx="1091611" cy="1255191"/>
            <a:chOff x="8001000" y="8718106"/>
            <a:chExt cx="1091611" cy="12551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FD8A7E5-DCBE-12B9-EA42-A5537BFC2F70}"/>
                </a:ext>
              </a:extLst>
            </p:cNvPr>
            <p:cNvGrpSpPr/>
            <p:nvPr/>
          </p:nvGrpSpPr>
          <p:grpSpPr>
            <a:xfrm>
              <a:off x="8334049" y="8718106"/>
              <a:ext cx="758562" cy="1255191"/>
              <a:chOff x="6732240" y="2442954"/>
              <a:chExt cx="758562" cy="1255191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70D39B8-74A8-68EF-3A1A-B820D2230F11}"/>
                  </a:ext>
                </a:extLst>
              </p:cNvPr>
              <p:cNvGrpSpPr/>
              <p:nvPr/>
            </p:nvGrpSpPr>
            <p:grpSpPr>
              <a:xfrm>
                <a:off x="6732240" y="2708921"/>
                <a:ext cx="576064" cy="576064"/>
                <a:chOff x="6732240" y="2708921"/>
                <a:chExt cx="576064" cy="576064"/>
              </a:xfrm>
            </p:grpSpPr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649F130-4606-F7BA-35DF-A353C5ADCAA9}"/>
                    </a:ext>
                  </a:extLst>
                </p:cNvPr>
                <p:cNvCxnSpPr/>
                <p:nvPr/>
              </p:nvCxnSpPr>
              <p:spPr>
                <a:xfrm>
                  <a:off x="6732240" y="3284984"/>
                  <a:ext cx="576064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67EE3D39-0F21-51A5-2731-EBF684CE161F}"/>
                    </a:ext>
                  </a:extLst>
                </p:cNvPr>
                <p:cNvCxnSpPr/>
                <p:nvPr/>
              </p:nvCxnSpPr>
              <p:spPr>
                <a:xfrm rot="16200000">
                  <a:off x="6449961" y="2996953"/>
                  <a:ext cx="576064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0946F7-780A-61AF-006F-9D966B3FFF45}"/>
                  </a:ext>
                </a:extLst>
              </p:cNvPr>
              <p:cNvSpPr txBox="1"/>
              <p:nvPr/>
            </p:nvSpPr>
            <p:spPr>
              <a:xfrm>
                <a:off x="6743747" y="2442954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>
                    <a:latin typeface="DM Sans" pitchFamily="2" charset="0"/>
                    <a:cs typeface="Times New Roman" panose="02020603050405020304" pitchFamily="18" charset="0"/>
                  </a:rPr>
                  <a:t>k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1002B8-F69D-A0F1-A866-9C73FC2D3212}"/>
                  </a:ext>
                </a:extLst>
              </p:cNvPr>
              <p:cNvSpPr txBox="1"/>
              <p:nvPr/>
            </p:nvSpPr>
            <p:spPr>
              <a:xfrm>
                <a:off x="6986746" y="3359591"/>
                <a:ext cx="5040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b="1" dirty="0">
                    <a:latin typeface="DM Sans" pitchFamily="2" charset="0"/>
                    <a:cs typeface="Times New Roman" panose="02020603050405020304" pitchFamily="18" charset="0"/>
                  </a:rPr>
                  <a:t>E</a:t>
                </a: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13D488B-4A8B-7429-9336-F758033E30B0}"/>
                </a:ext>
              </a:extLst>
            </p:cNvPr>
            <p:cNvSpPr/>
            <p:nvPr/>
          </p:nvSpPr>
          <p:spPr>
            <a:xfrm>
              <a:off x="8266044" y="9523344"/>
              <a:ext cx="115956" cy="11595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680CF4-1666-14BC-FBBE-B115B9C7F146}"/>
                </a:ext>
              </a:extLst>
            </p:cNvPr>
            <p:cNvSpPr txBox="1"/>
            <p:nvPr/>
          </p:nvSpPr>
          <p:spPr>
            <a:xfrm>
              <a:off x="8001000" y="9529346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>
                  <a:latin typeface="DM Sans" pitchFamily="2" charset="0"/>
                  <a:cs typeface="Times New Roman" panose="02020603050405020304" pitchFamily="18" charset="0"/>
                </a:rPr>
                <a:t>H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F6987DA4-93BB-22A0-BED9-0F455A644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406" y="2705100"/>
            <a:ext cx="7143193" cy="5358656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D98891E-A230-9A1F-FDB6-9AC921B36703}"/>
              </a:ext>
            </a:extLst>
          </p:cNvPr>
          <p:cNvGrpSpPr/>
          <p:nvPr/>
        </p:nvGrpSpPr>
        <p:grpSpPr>
          <a:xfrm>
            <a:off x="9220200" y="7330298"/>
            <a:ext cx="1091611" cy="1255191"/>
            <a:chOff x="8001000" y="8718106"/>
            <a:chExt cx="1091611" cy="125519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340A8D7-BCE1-BCA1-BBC1-BC4C13D4B0AA}"/>
                </a:ext>
              </a:extLst>
            </p:cNvPr>
            <p:cNvGrpSpPr/>
            <p:nvPr/>
          </p:nvGrpSpPr>
          <p:grpSpPr>
            <a:xfrm>
              <a:off x="8334049" y="8718106"/>
              <a:ext cx="758562" cy="1255191"/>
              <a:chOff x="6732240" y="2442954"/>
              <a:chExt cx="758562" cy="1255191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9EBBBE11-76A1-3914-4A22-92BEC4FE2F42}"/>
                  </a:ext>
                </a:extLst>
              </p:cNvPr>
              <p:cNvGrpSpPr/>
              <p:nvPr/>
            </p:nvGrpSpPr>
            <p:grpSpPr>
              <a:xfrm>
                <a:off x="6732240" y="2708921"/>
                <a:ext cx="576064" cy="576064"/>
                <a:chOff x="6732240" y="2708921"/>
                <a:chExt cx="576064" cy="576064"/>
              </a:xfrm>
            </p:grpSpPr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8A3FC1DB-690F-18C6-C2ED-F655F5ACE44A}"/>
                    </a:ext>
                  </a:extLst>
                </p:cNvPr>
                <p:cNvCxnSpPr/>
                <p:nvPr/>
              </p:nvCxnSpPr>
              <p:spPr>
                <a:xfrm>
                  <a:off x="6732240" y="3284984"/>
                  <a:ext cx="576064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C0872B00-C1D9-B2FE-33A4-0F4FBC083798}"/>
                    </a:ext>
                  </a:extLst>
                </p:cNvPr>
                <p:cNvCxnSpPr/>
                <p:nvPr/>
              </p:nvCxnSpPr>
              <p:spPr>
                <a:xfrm rot="16200000">
                  <a:off x="6449961" y="2996953"/>
                  <a:ext cx="576064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75EB64-F59A-6576-BDD0-35120104A077}"/>
                  </a:ext>
                </a:extLst>
              </p:cNvPr>
              <p:cNvSpPr txBox="1"/>
              <p:nvPr/>
            </p:nvSpPr>
            <p:spPr>
              <a:xfrm>
                <a:off x="6743747" y="2442954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>
                    <a:latin typeface="DM Sans" pitchFamily="2" charset="0"/>
                    <a:cs typeface="Times New Roman" panose="02020603050405020304" pitchFamily="18" charset="0"/>
                  </a:rPr>
                  <a:t>k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C60F0A1-2D1F-0DAD-BA28-67A4B53549D1}"/>
                  </a:ext>
                </a:extLst>
              </p:cNvPr>
              <p:cNvSpPr txBox="1"/>
              <p:nvPr/>
            </p:nvSpPr>
            <p:spPr>
              <a:xfrm>
                <a:off x="6986746" y="3359591"/>
                <a:ext cx="5040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b="1" dirty="0">
                    <a:latin typeface="DM Sans" pitchFamily="2" charset="0"/>
                    <a:cs typeface="Times New Roman" panose="02020603050405020304" pitchFamily="18" charset="0"/>
                  </a:rPr>
                  <a:t>E</a:t>
                </a: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D53E453-67CA-7399-B976-7EF1E9370E17}"/>
                </a:ext>
              </a:extLst>
            </p:cNvPr>
            <p:cNvSpPr/>
            <p:nvPr/>
          </p:nvSpPr>
          <p:spPr>
            <a:xfrm>
              <a:off x="8266044" y="9523344"/>
              <a:ext cx="115956" cy="11595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088DC3-D2AF-CFEF-BE09-4455E4720A8E}"/>
                </a:ext>
              </a:extLst>
            </p:cNvPr>
            <p:cNvSpPr txBox="1"/>
            <p:nvPr/>
          </p:nvSpPr>
          <p:spPr>
            <a:xfrm>
              <a:off x="8001000" y="9529346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>
                  <a:latin typeface="DM Sans" pitchFamily="2" charset="0"/>
                  <a:cs typeface="Times New Roman" panose="02020603050405020304" pitchFamily="18" charset="0"/>
                </a:rPr>
                <a:t>H</a:t>
              </a:r>
            </a:p>
          </p:txBody>
        </p:sp>
      </p:grpSp>
      <p:sp>
        <p:nvSpPr>
          <p:cNvPr id="59" name="TextBox 15">
            <a:extLst>
              <a:ext uri="{FF2B5EF4-FFF2-40B4-BE49-F238E27FC236}">
                <a16:creationId xmlns:a16="http://schemas.microsoft.com/office/drawing/2014/main" id="{32F96CB4-557F-5613-AAF1-142C71A4C6DF}"/>
              </a:ext>
            </a:extLst>
          </p:cNvPr>
          <p:cNvSpPr txBox="1"/>
          <p:nvPr/>
        </p:nvSpPr>
        <p:spPr>
          <a:xfrm>
            <a:off x="11147199" y="8029448"/>
            <a:ext cx="3330801" cy="508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spc="65" dirty="0">
                <a:solidFill>
                  <a:srgbClr val="000000"/>
                </a:solidFill>
                <a:highlight>
                  <a:srgbClr val="FFFF00"/>
                </a:highlight>
                <a:latin typeface="DM Sans Bold"/>
              </a:rPr>
              <a:t>(b) Slab length 3 mm</a:t>
            </a:r>
          </a:p>
        </p:txBody>
      </p:sp>
    </p:spTree>
    <p:extLst>
      <p:ext uri="{BB962C8B-B14F-4D97-AF65-F5344CB8AC3E}">
        <p14:creationId xmlns:p14="http://schemas.microsoft.com/office/powerpoint/2010/main" val="1099529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307" y="494529"/>
            <a:ext cx="16667386" cy="1380396"/>
            <a:chOff x="0" y="0"/>
            <a:chExt cx="22223181" cy="1840528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2223181" cy="1840528"/>
              <a:chOff x="0" y="0"/>
              <a:chExt cx="4389764" cy="363561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188629"/>
              <a:ext cx="18882137" cy="147048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Model &amp; Results (</a:t>
              </a:r>
              <a:r>
                <a:rPr lang="en-US" sz="7200" dirty="0" err="1">
                  <a:solidFill>
                    <a:srgbClr val="FFFFFF"/>
                  </a:solidFill>
                  <a:latin typeface="DM Sans Bold"/>
                </a:rPr>
                <a:t>Cont</a:t>
              </a: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…)</a:t>
              </a:r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278CD95C-6AE5-AE33-63C4-7341842F3323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583E9A0C-BABD-FE36-C2B5-7D049DD4CFDF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BA143549-95D1-62AA-1D6F-BBC1AF5BEBCD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0" name="Slide Number Placeholder 18">
            <a:extLst>
              <a:ext uri="{FF2B5EF4-FFF2-40B4-BE49-F238E27FC236}">
                <a16:creationId xmlns:a16="http://schemas.microsoft.com/office/drawing/2014/main" id="{B23C5794-6E03-04D0-277B-461A65B82CA5}"/>
              </a:ext>
            </a:extLst>
          </p:cNvPr>
          <p:cNvSpPr txBox="1">
            <a:spLocks/>
          </p:cNvSpPr>
          <p:nvPr/>
        </p:nvSpPr>
        <p:spPr>
          <a:xfrm>
            <a:off x="15849600" y="99599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22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A56AB6-7FC1-683A-2B48-92DC0B8A3D1E}"/>
              </a:ext>
            </a:extLst>
          </p:cNvPr>
          <p:cNvSpPr txBox="1"/>
          <p:nvPr/>
        </p:nvSpPr>
        <p:spPr>
          <a:xfrm>
            <a:off x="3048000" y="8888968"/>
            <a:ext cx="1143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DM Sans" pitchFamily="2" charset="0"/>
              </a:rPr>
              <a:t>Fig.13: </a:t>
            </a:r>
            <a:r>
              <a:rPr lang="en-US" dirty="0">
                <a:latin typeface="DM Sans" pitchFamily="2" charset="0"/>
              </a:rPr>
              <a:t>Frequency-dependent intensity profile and Calculated intensity profile after Post Processing.</a:t>
            </a:r>
          </a:p>
        </p:txBody>
      </p:sp>
      <p:grpSp>
        <p:nvGrpSpPr>
          <p:cNvPr id="44" name="Group 11">
            <a:extLst>
              <a:ext uri="{FF2B5EF4-FFF2-40B4-BE49-F238E27FC236}">
                <a16:creationId xmlns:a16="http://schemas.microsoft.com/office/drawing/2014/main" id="{13E0AFEA-3FE9-67FA-1E25-4690F9C6B93F}"/>
              </a:ext>
            </a:extLst>
          </p:cNvPr>
          <p:cNvGrpSpPr/>
          <p:nvPr/>
        </p:nvGrpSpPr>
        <p:grpSpPr>
          <a:xfrm>
            <a:off x="810306" y="1974239"/>
            <a:ext cx="16667385" cy="502261"/>
            <a:chOff x="0" y="0"/>
            <a:chExt cx="2308525" cy="192541"/>
          </a:xfrm>
        </p:grpSpPr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0F591B1E-0D1D-E312-2CA2-0A19E312B23F}"/>
                </a:ext>
              </a:extLst>
            </p:cNvPr>
            <p:cNvSpPr/>
            <p:nvPr/>
          </p:nvSpPr>
          <p:spPr>
            <a:xfrm>
              <a:off x="0" y="0"/>
              <a:ext cx="2308525" cy="192541"/>
            </a:xfrm>
            <a:custGeom>
              <a:avLst/>
              <a:gdLst/>
              <a:ahLst/>
              <a:cxnLst/>
              <a:rect l="l" t="t" r="r" b="b"/>
              <a:pathLst>
                <a:path w="2308525" h="192541">
                  <a:moveTo>
                    <a:pt x="0" y="0"/>
                  </a:moveTo>
                  <a:lnTo>
                    <a:pt x="2308525" y="0"/>
                  </a:lnTo>
                  <a:lnTo>
                    <a:pt x="2308525" y="192541"/>
                  </a:lnTo>
                  <a:lnTo>
                    <a:pt x="0" y="192541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B93703B8-1421-E143-EA82-76D5B463BA19}"/>
                </a:ext>
              </a:extLst>
            </p:cNvPr>
            <p:cNvSpPr txBox="1"/>
            <p:nvPr/>
          </p:nvSpPr>
          <p:spPr>
            <a:xfrm>
              <a:off x="0" y="-47625"/>
              <a:ext cx="2308525" cy="240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 sz="1600"/>
            </a:p>
          </p:txBody>
        </p:sp>
      </p:grpSp>
      <p:sp>
        <p:nvSpPr>
          <p:cNvPr id="47" name="TextBox 15">
            <a:extLst>
              <a:ext uri="{FF2B5EF4-FFF2-40B4-BE49-F238E27FC236}">
                <a16:creationId xmlns:a16="http://schemas.microsoft.com/office/drawing/2014/main" id="{74E2E7AB-C7C6-A91D-755B-ED9D819BF4ED}"/>
              </a:ext>
            </a:extLst>
          </p:cNvPr>
          <p:cNvSpPr txBox="1"/>
          <p:nvPr/>
        </p:nvSpPr>
        <p:spPr>
          <a:xfrm>
            <a:off x="1059655" y="1914038"/>
            <a:ext cx="15856745" cy="545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5"/>
              </a:lnSpc>
              <a:spcBef>
                <a:spcPct val="0"/>
              </a:spcBef>
            </a:pPr>
            <a:r>
              <a:rPr lang="en-US" sz="2800" spc="65" dirty="0">
                <a:solidFill>
                  <a:srgbClr val="000000"/>
                </a:solidFill>
                <a:latin typeface="DM Sans Bold"/>
              </a:rPr>
              <a:t>Numerical post processing 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5635CB-237E-5285-111E-2555041C7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606" y="2740584"/>
            <a:ext cx="7143193" cy="5357394"/>
          </a:xfrm>
          <a:prstGeom prst="rect">
            <a:avLst/>
          </a:prstGeom>
        </p:spPr>
      </p:pic>
      <p:sp>
        <p:nvSpPr>
          <p:cNvPr id="23" name="TextBox 15">
            <a:extLst>
              <a:ext uri="{FF2B5EF4-FFF2-40B4-BE49-F238E27FC236}">
                <a16:creationId xmlns:a16="http://schemas.microsoft.com/office/drawing/2014/main" id="{AA631491-9CFA-D62F-D4E0-91C8B7E4EB0C}"/>
              </a:ext>
            </a:extLst>
          </p:cNvPr>
          <p:cNvSpPr txBox="1"/>
          <p:nvPr/>
        </p:nvSpPr>
        <p:spPr>
          <a:xfrm>
            <a:off x="1059655" y="7989429"/>
            <a:ext cx="8408751" cy="508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spc="65" dirty="0">
                <a:solidFill>
                  <a:srgbClr val="000000"/>
                </a:solidFill>
                <a:highlight>
                  <a:srgbClr val="FFFF00"/>
                </a:highlight>
                <a:latin typeface="DM Sans Bold"/>
              </a:rPr>
              <a:t>(a) Frequency-dependent intensity profile calculated.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6987DA4-93BB-22A0-BED9-0F455A644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406" y="2705731"/>
            <a:ext cx="7143193" cy="5357394"/>
          </a:xfrm>
          <a:prstGeom prst="rect">
            <a:avLst/>
          </a:prstGeom>
        </p:spPr>
      </p:pic>
      <p:sp>
        <p:nvSpPr>
          <p:cNvPr id="59" name="TextBox 15">
            <a:extLst>
              <a:ext uri="{FF2B5EF4-FFF2-40B4-BE49-F238E27FC236}">
                <a16:creationId xmlns:a16="http://schemas.microsoft.com/office/drawing/2014/main" id="{32F96CB4-557F-5613-AAF1-142C71A4C6DF}"/>
              </a:ext>
            </a:extLst>
          </p:cNvPr>
          <p:cNvSpPr txBox="1"/>
          <p:nvPr/>
        </p:nvSpPr>
        <p:spPr>
          <a:xfrm>
            <a:off x="10250013" y="8029448"/>
            <a:ext cx="6666387" cy="508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spc="65" dirty="0">
                <a:solidFill>
                  <a:srgbClr val="000000"/>
                </a:solidFill>
                <a:highlight>
                  <a:srgbClr val="FFFF00"/>
                </a:highlight>
                <a:latin typeface="DM Sans Bold"/>
              </a:rPr>
              <a:t>(b) Calculated intensity profile after Post Processing</a:t>
            </a:r>
          </a:p>
        </p:txBody>
      </p:sp>
    </p:spTree>
    <p:extLst>
      <p:ext uri="{BB962C8B-B14F-4D97-AF65-F5344CB8AC3E}">
        <p14:creationId xmlns:p14="http://schemas.microsoft.com/office/powerpoint/2010/main" val="731978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307" y="494529"/>
            <a:ext cx="16667386" cy="1380396"/>
            <a:chOff x="0" y="0"/>
            <a:chExt cx="22223181" cy="1840528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2223181" cy="1840528"/>
              <a:chOff x="0" y="0"/>
              <a:chExt cx="4389764" cy="363561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188629"/>
              <a:ext cx="18882137" cy="147048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Model &amp; Results (</a:t>
              </a:r>
              <a:r>
                <a:rPr lang="en-US" sz="7200" dirty="0" err="1">
                  <a:solidFill>
                    <a:srgbClr val="FFFFFF"/>
                  </a:solidFill>
                  <a:latin typeface="DM Sans Bold"/>
                </a:rPr>
                <a:t>Cont</a:t>
              </a: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…)</a:t>
              </a:r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278CD95C-6AE5-AE33-63C4-7341842F3323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583E9A0C-BABD-FE36-C2B5-7D049DD4CFDF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BA143549-95D1-62AA-1D6F-BBC1AF5BEBCD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0" name="Slide Number Placeholder 18">
            <a:extLst>
              <a:ext uri="{FF2B5EF4-FFF2-40B4-BE49-F238E27FC236}">
                <a16:creationId xmlns:a16="http://schemas.microsoft.com/office/drawing/2014/main" id="{B23C5794-6E03-04D0-277B-461A65B82CA5}"/>
              </a:ext>
            </a:extLst>
          </p:cNvPr>
          <p:cNvSpPr txBox="1">
            <a:spLocks/>
          </p:cNvSpPr>
          <p:nvPr/>
        </p:nvSpPr>
        <p:spPr>
          <a:xfrm>
            <a:off x="15849600" y="99599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23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A56AB6-7FC1-683A-2B48-92DC0B8A3D1E}"/>
              </a:ext>
            </a:extLst>
          </p:cNvPr>
          <p:cNvSpPr txBox="1"/>
          <p:nvPr/>
        </p:nvSpPr>
        <p:spPr>
          <a:xfrm>
            <a:off x="3429000" y="9422368"/>
            <a:ext cx="1143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DM Sans" pitchFamily="2" charset="0"/>
              </a:rPr>
              <a:t>Fig.14: </a:t>
            </a:r>
            <a:r>
              <a:rPr lang="en-US" dirty="0">
                <a:latin typeface="DM Sans" pitchFamily="2" charset="0"/>
              </a:rPr>
              <a:t>Performance analysis using Figure of Merit.</a:t>
            </a:r>
          </a:p>
        </p:txBody>
      </p:sp>
      <p:grpSp>
        <p:nvGrpSpPr>
          <p:cNvPr id="44" name="Group 11">
            <a:extLst>
              <a:ext uri="{FF2B5EF4-FFF2-40B4-BE49-F238E27FC236}">
                <a16:creationId xmlns:a16="http://schemas.microsoft.com/office/drawing/2014/main" id="{13E0AFEA-3FE9-67FA-1E25-4690F9C6B93F}"/>
              </a:ext>
            </a:extLst>
          </p:cNvPr>
          <p:cNvGrpSpPr/>
          <p:nvPr/>
        </p:nvGrpSpPr>
        <p:grpSpPr>
          <a:xfrm>
            <a:off x="810306" y="1974239"/>
            <a:ext cx="16667385" cy="502261"/>
            <a:chOff x="0" y="0"/>
            <a:chExt cx="2308525" cy="192541"/>
          </a:xfrm>
        </p:grpSpPr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0F591B1E-0D1D-E312-2CA2-0A19E312B23F}"/>
                </a:ext>
              </a:extLst>
            </p:cNvPr>
            <p:cNvSpPr/>
            <p:nvPr/>
          </p:nvSpPr>
          <p:spPr>
            <a:xfrm>
              <a:off x="0" y="0"/>
              <a:ext cx="2308525" cy="192541"/>
            </a:xfrm>
            <a:custGeom>
              <a:avLst/>
              <a:gdLst/>
              <a:ahLst/>
              <a:cxnLst/>
              <a:rect l="l" t="t" r="r" b="b"/>
              <a:pathLst>
                <a:path w="2308525" h="192541">
                  <a:moveTo>
                    <a:pt x="0" y="0"/>
                  </a:moveTo>
                  <a:lnTo>
                    <a:pt x="2308525" y="0"/>
                  </a:lnTo>
                  <a:lnTo>
                    <a:pt x="2308525" y="192541"/>
                  </a:lnTo>
                  <a:lnTo>
                    <a:pt x="0" y="192541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B93703B8-1421-E143-EA82-76D5B463BA19}"/>
                </a:ext>
              </a:extLst>
            </p:cNvPr>
            <p:cNvSpPr txBox="1"/>
            <p:nvPr/>
          </p:nvSpPr>
          <p:spPr>
            <a:xfrm>
              <a:off x="0" y="-47625"/>
              <a:ext cx="2308525" cy="240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 sz="1600"/>
            </a:p>
          </p:txBody>
        </p:sp>
      </p:grpSp>
      <p:sp>
        <p:nvSpPr>
          <p:cNvPr id="47" name="TextBox 15">
            <a:extLst>
              <a:ext uri="{FF2B5EF4-FFF2-40B4-BE49-F238E27FC236}">
                <a16:creationId xmlns:a16="http://schemas.microsoft.com/office/drawing/2014/main" id="{74E2E7AB-C7C6-A91D-755B-ED9D819BF4ED}"/>
              </a:ext>
            </a:extLst>
          </p:cNvPr>
          <p:cNvSpPr txBox="1"/>
          <p:nvPr/>
        </p:nvSpPr>
        <p:spPr>
          <a:xfrm>
            <a:off x="1059655" y="1914038"/>
            <a:ext cx="15856745" cy="545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5"/>
              </a:lnSpc>
              <a:spcBef>
                <a:spcPct val="0"/>
              </a:spcBef>
            </a:pPr>
            <a:r>
              <a:rPr lang="en-US" sz="2800" spc="65" dirty="0">
                <a:solidFill>
                  <a:srgbClr val="000000"/>
                </a:solidFill>
                <a:latin typeface="DM Sans Bold"/>
              </a:rPr>
              <a:t>Performance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5635CB-237E-5285-111E-2555041C7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5952" y="2575813"/>
            <a:ext cx="9096097" cy="68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96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307" y="494529"/>
            <a:ext cx="16667386" cy="1380396"/>
            <a:chOff x="0" y="0"/>
            <a:chExt cx="22223181" cy="1840528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2223181" cy="1840528"/>
              <a:chOff x="0" y="0"/>
              <a:chExt cx="4389764" cy="363561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188629"/>
              <a:ext cx="14392062" cy="146050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Future works</a:t>
              </a:r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278CD95C-6AE5-AE33-63C4-7341842F3323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583E9A0C-BABD-FE36-C2B5-7D049DD4CFDF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BA143549-95D1-62AA-1D6F-BBC1AF5BEBCD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0" name="Slide Number Placeholder 18">
            <a:extLst>
              <a:ext uri="{FF2B5EF4-FFF2-40B4-BE49-F238E27FC236}">
                <a16:creationId xmlns:a16="http://schemas.microsoft.com/office/drawing/2014/main" id="{B23C5794-6E03-04D0-277B-461A65B82CA5}"/>
              </a:ext>
            </a:extLst>
          </p:cNvPr>
          <p:cNvSpPr txBox="1">
            <a:spLocks/>
          </p:cNvSpPr>
          <p:nvPr/>
        </p:nvSpPr>
        <p:spPr>
          <a:xfrm>
            <a:off x="15849600" y="99599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24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D5AB0-688C-BC05-1BC0-EC4BE7CFE153}"/>
              </a:ext>
            </a:extLst>
          </p:cNvPr>
          <p:cNvSpPr txBox="1"/>
          <p:nvPr/>
        </p:nvSpPr>
        <p:spPr>
          <a:xfrm>
            <a:off x="810307" y="1866900"/>
            <a:ext cx="16667386" cy="5195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DM Sans" pitchFamily="2" charset="0"/>
              </a:rPr>
              <a:t>This research can be expanded to: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latin typeface="DM Sans" pitchFamily="2" charset="0"/>
              </a:rPr>
              <a:t>Improve the design of hyperbolic metamaterial slabs for better dispersion and bandwidth performance.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latin typeface="DM Sans" pitchFamily="2" charset="0"/>
              </a:rPr>
              <a:t>Enhance THz image reconstruction using advanced machine learning and image processing methods.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latin typeface="DM Sans" pitchFamily="2" charset="0"/>
              </a:rPr>
              <a:t>Use THz imaging more effectively in biomedical or military fields for better precision and accuracy.</a:t>
            </a:r>
          </a:p>
        </p:txBody>
      </p:sp>
    </p:spTree>
    <p:extLst>
      <p:ext uri="{BB962C8B-B14F-4D97-AF65-F5344CB8AC3E}">
        <p14:creationId xmlns:p14="http://schemas.microsoft.com/office/powerpoint/2010/main" val="2928488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307" y="752418"/>
            <a:ext cx="16667386" cy="1380396"/>
            <a:chOff x="0" y="0"/>
            <a:chExt cx="22223181" cy="1840528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2223181" cy="1840528"/>
              <a:chOff x="0" y="0"/>
              <a:chExt cx="4389764" cy="363561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188629"/>
              <a:ext cx="14392062" cy="146050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References</a:t>
              </a:r>
            </a:p>
          </p:txBody>
        </p:sp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CE0938DD-67F8-C7A0-2327-B5604A157CCE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11EE8589-6A42-1FEC-D174-50ABA1E358D4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9DF62E1-7201-3FEF-6E52-7EDACCACF1A9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Slide Number Placeholder 18">
            <a:extLst>
              <a:ext uri="{FF2B5EF4-FFF2-40B4-BE49-F238E27FC236}">
                <a16:creationId xmlns:a16="http://schemas.microsoft.com/office/drawing/2014/main" id="{9325BA48-4789-627E-B87C-35FFE21D6015}"/>
              </a:ext>
            </a:extLst>
          </p:cNvPr>
          <p:cNvSpPr txBox="1">
            <a:spLocks/>
          </p:cNvSpPr>
          <p:nvPr/>
        </p:nvSpPr>
        <p:spPr>
          <a:xfrm>
            <a:off x="15849600" y="99599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25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7BEB081-D4D9-F554-3790-9DAB7AAB1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118594"/>
              </p:ext>
            </p:extLst>
          </p:nvPr>
        </p:nvGraphicFramePr>
        <p:xfrm>
          <a:off x="810306" y="2313640"/>
          <a:ext cx="16667385" cy="7335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672">
                  <a:extLst>
                    <a:ext uri="{9D8B030D-6E8A-4147-A177-3AD203B41FA5}">
                      <a16:colId xmlns:a16="http://schemas.microsoft.com/office/drawing/2014/main" val="1793555992"/>
                    </a:ext>
                  </a:extLst>
                </a:gridCol>
                <a:gridCol w="15691713">
                  <a:extLst>
                    <a:ext uri="{9D8B030D-6E8A-4147-A177-3AD203B41FA5}">
                      <a16:colId xmlns:a16="http://schemas.microsoft.com/office/drawing/2014/main" val="281779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DM Sans" pitchFamily="2" charset="0"/>
                        </a:rPr>
                        <a:t>[1]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2400" b="0" spc="54" dirty="0">
                          <a:solidFill>
                            <a:srgbClr val="000000"/>
                          </a:solidFill>
                          <a:latin typeface="DM Sans"/>
                        </a:rPr>
                        <a:t>A. </a:t>
                      </a:r>
                      <a:r>
                        <a:rPr lang="en-US" sz="2400" b="0" spc="54" dirty="0" err="1">
                          <a:solidFill>
                            <a:srgbClr val="000000"/>
                          </a:solidFill>
                          <a:latin typeface="DM Sans"/>
                        </a:rPr>
                        <a:t>Kannegulla</a:t>
                      </a:r>
                      <a:r>
                        <a:rPr lang="en-US" sz="2400" b="0" spc="54" dirty="0">
                          <a:solidFill>
                            <a:srgbClr val="000000"/>
                          </a:solidFill>
                          <a:latin typeface="DM Sans"/>
                        </a:rPr>
                        <a:t> and L-J. Cheng, "Subwavelength focusing of terahertz waves in silicon hyperbolic metamaterials," </a:t>
                      </a:r>
                      <a:r>
                        <a:rPr lang="en-US" sz="2400" b="0" i="1" spc="54" dirty="0">
                          <a:solidFill>
                            <a:srgbClr val="000000"/>
                          </a:solidFill>
                          <a:latin typeface="DM Sans"/>
                        </a:rPr>
                        <a:t>Optics Letters</a:t>
                      </a:r>
                      <a:r>
                        <a:rPr lang="en-US" sz="2400" b="0" spc="54" dirty="0">
                          <a:solidFill>
                            <a:srgbClr val="000000"/>
                          </a:solidFill>
                          <a:latin typeface="DM Sans"/>
                        </a:rPr>
                        <a:t>, Vol. 41, No. 15, pp. 3539-3542, Jul. 2016.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185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b="0" dirty="0">
                          <a:latin typeface="DM Sans" pitchFamily="2" charset="0"/>
                        </a:rPr>
                        <a:t>[2]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</a:rPr>
                        <a:t>M. </a:t>
                      </a:r>
                      <a:r>
                        <a:rPr lang="en-US" sz="2400" b="0" i="0" dirty="0" err="1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</a:rPr>
                        <a:t>Tasnim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</a:rPr>
                        <a:t>, B. Shawkat, M. S. Habib, and S. A. Razzak, "Broadband </a:t>
                      </a:r>
                      <a:r>
                        <a:rPr lang="en-US" sz="2400" b="0" i="0" dirty="0" err="1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</a:rPr>
                        <a:t>subdiffraction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</a:rPr>
                        <a:t> imaging in highly anisotropic metamaterials using ultra-short super-Gaussian pulse," </a:t>
                      </a:r>
                      <a:r>
                        <a:rPr lang="en-US" sz="2400" b="0" i="1" dirty="0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</a:rPr>
                        <a:t>OSA Continuum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</a:rPr>
                        <a:t>, vol. 3, no. 6, pp. 1509-1519, Jun. 2020.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DM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b="0" dirty="0">
                          <a:latin typeface="DM Sans" pitchFamily="2" charset="0"/>
                        </a:rPr>
                        <a:t>[3]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spc="54" dirty="0">
                          <a:solidFill>
                            <a:srgbClr val="000000"/>
                          </a:solidFill>
                          <a:latin typeface="DM Sans" pitchFamily="2" charset="0"/>
                        </a:rPr>
                        <a:t>A. </a:t>
                      </a:r>
                      <a:r>
                        <a:rPr lang="en-US" sz="2400" b="0" spc="54" dirty="0" err="1">
                          <a:solidFill>
                            <a:srgbClr val="000000"/>
                          </a:solidFill>
                          <a:latin typeface="DM Sans" pitchFamily="2" charset="0"/>
                        </a:rPr>
                        <a:t>Shariar</a:t>
                      </a:r>
                      <a:r>
                        <a:rPr lang="en-US" sz="2400" b="0" spc="54" dirty="0">
                          <a:solidFill>
                            <a:srgbClr val="000000"/>
                          </a:solidFill>
                          <a:latin typeface="DM Sans" pitchFamily="2" charset="0"/>
                        </a:rPr>
                        <a:t>, S. A. Asa, O. Jyoti, and M. S. Habib, “Broadband terahertz imaging in hyperbolic metamaterial slab,” </a:t>
                      </a:r>
                      <a:r>
                        <a:rPr lang="en-US" sz="2400" b="0" i="1" spc="54" dirty="0">
                          <a:solidFill>
                            <a:srgbClr val="000000"/>
                          </a:solidFill>
                          <a:latin typeface="DM Sans" pitchFamily="2" charset="0"/>
                        </a:rPr>
                        <a:t>in proceedings of 2023 IEEE 8th International Conference for Convergence in Technology (I2CT). </a:t>
                      </a:r>
                      <a:r>
                        <a:rPr lang="en-US" sz="2400" b="0" spc="54" dirty="0">
                          <a:solidFill>
                            <a:srgbClr val="000000"/>
                          </a:solidFill>
                          <a:latin typeface="DM Sans" pitchFamily="2" charset="0"/>
                        </a:rPr>
                        <a:t>IEEE, 2023, pp. 1–5.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18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b="0" dirty="0">
                          <a:latin typeface="DM Sans" pitchFamily="2" charset="0"/>
                        </a:rPr>
                        <a:t>[4]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latin typeface="DM Sans" pitchFamily="2" charset="0"/>
                        </a:rPr>
                        <a:t>M. S. Hossain and S. A. Hossain, “Hyperbolic metamaterial for sub-diffraction imaging at </a:t>
                      </a:r>
                      <a:r>
                        <a:rPr lang="en-US" sz="2400" b="0" dirty="0" err="1">
                          <a:latin typeface="DM Sans" pitchFamily="2" charset="0"/>
                        </a:rPr>
                        <a:t>thz</a:t>
                      </a:r>
                      <a:r>
                        <a:rPr lang="en-US" sz="2400" b="0" dirty="0">
                          <a:latin typeface="DM Sans" pitchFamily="2" charset="0"/>
                        </a:rPr>
                        <a:t> frequencies,” </a:t>
                      </a:r>
                      <a:r>
                        <a:rPr lang="en-US" sz="2400" b="0" i="1" dirty="0">
                          <a:latin typeface="DM Sans" pitchFamily="2" charset="0"/>
                        </a:rPr>
                        <a:t>in proceedings of 2019 3rd International Conference on Electrical, Computer &amp; Telecommunication Engineering (ICECTE). IEEE</a:t>
                      </a:r>
                      <a:r>
                        <a:rPr lang="en-US" sz="2400" b="0" dirty="0">
                          <a:latin typeface="DM Sans" pitchFamily="2" charset="0"/>
                        </a:rPr>
                        <a:t>, 2019, pp. 237–239.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548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b="0" dirty="0">
                          <a:latin typeface="DM Sans" pitchFamily="2" charset="0"/>
                        </a:rPr>
                        <a:t>[5]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DM Sans" pitchFamily="2" charset="0"/>
                        </a:rPr>
                        <a:t>M. S. Habib, A. 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DM Sans" pitchFamily="2" charset="0"/>
                        </a:rPr>
                        <a:t>Tuniz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DM Sans" pitchFamily="2" charset="0"/>
                        </a:rPr>
                        <a:t>, K. J. 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DM Sans" pitchFamily="2" charset="0"/>
                        </a:rPr>
                        <a:t>Kaltenecker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DM Sans" pitchFamily="2" charset="0"/>
                        </a:rPr>
                        <a:t>, Q. 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DM Sans" pitchFamily="2" charset="0"/>
                        </a:rPr>
                        <a:t>Chateiller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DM Sans" pitchFamily="2" charset="0"/>
                        </a:rPr>
                        <a:t>, I. Perrin, S. 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DM Sans" pitchFamily="2" charset="0"/>
                        </a:rPr>
                        <a:t>Atakaramians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DM Sans" pitchFamily="2" charset="0"/>
                        </a:rPr>
                        <a:t>, S. C. Fleming, A. 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DM Sans" pitchFamily="2" charset="0"/>
                        </a:rPr>
                        <a:t>Argyros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DM Sans" pitchFamily="2" charset="0"/>
                        </a:rPr>
                        <a:t>, and B. T. 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DM Sans" pitchFamily="2" charset="0"/>
                        </a:rPr>
                        <a:t>Kuhlmey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DM Sans" pitchFamily="2" charset="0"/>
                        </a:rPr>
                        <a:t>, “Removing image artefacts in wire array metamaterials,” </a:t>
                      </a:r>
                      <a:r>
                        <a:rPr lang="en-US" sz="2400" b="0" i="1" dirty="0">
                          <a:solidFill>
                            <a:srgbClr val="000000"/>
                          </a:solidFill>
                          <a:latin typeface="DM Sans" pitchFamily="2" charset="0"/>
                        </a:rPr>
                        <a:t>Optics Express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DM Sans" pitchFamily="2" charset="0"/>
                        </a:rPr>
                        <a:t>, vol. 24, no. 16, pp. 17 989–18 002, 2016. 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819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0361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10307" y="3126976"/>
            <a:ext cx="16667386" cy="3388124"/>
            <a:chOff x="0" y="0"/>
            <a:chExt cx="4389764" cy="892346"/>
          </a:xfrm>
          <a:solidFill>
            <a:schemeClr val="accent5">
              <a:lumMod val="50000"/>
            </a:schemeClr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4389764" cy="892346"/>
            </a:xfrm>
            <a:custGeom>
              <a:avLst/>
              <a:gdLst/>
              <a:ahLst/>
              <a:cxnLst/>
              <a:rect l="l" t="t" r="r" b="b"/>
              <a:pathLst>
                <a:path w="4389764" h="892346">
                  <a:moveTo>
                    <a:pt x="0" y="0"/>
                  </a:moveTo>
                  <a:lnTo>
                    <a:pt x="4389764" y="0"/>
                  </a:lnTo>
                  <a:lnTo>
                    <a:pt x="4389764" y="892346"/>
                  </a:lnTo>
                  <a:lnTo>
                    <a:pt x="0" y="892346"/>
                  </a:lnTo>
                  <a:close/>
                </a:path>
              </a:pathLst>
            </a:custGeom>
            <a:grpFill/>
            <a:ln w="47625"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89764" cy="939971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64289" y="3725663"/>
            <a:ext cx="9359423" cy="2190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280"/>
              </a:lnSpc>
            </a:pPr>
            <a:r>
              <a:rPr lang="en-US" sz="14400" dirty="0">
                <a:solidFill>
                  <a:srgbClr val="FFFFFF"/>
                </a:solidFill>
                <a:latin typeface="DM Sans Bold"/>
              </a:rPr>
              <a:t>Thank You</a:t>
            </a: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46414452-45B6-481E-5F47-657026C8F159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172370AC-F624-8906-C00C-3371A853094E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101B5C6E-81FB-4466-8D8E-0FFD4275498B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2" name="Slide Number Placeholder 18">
            <a:extLst>
              <a:ext uri="{FF2B5EF4-FFF2-40B4-BE49-F238E27FC236}">
                <a16:creationId xmlns:a16="http://schemas.microsoft.com/office/drawing/2014/main" id="{2B8272C2-F57F-ED9A-E44A-CB73434A9313}"/>
              </a:ext>
            </a:extLst>
          </p:cNvPr>
          <p:cNvSpPr txBox="1">
            <a:spLocks/>
          </p:cNvSpPr>
          <p:nvPr/>
        </p:nvSpPr>
        <p:spPr>
          <a:xfrm>
            <a:off x="15849600" y="99599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26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8">
            <a:extLst>
              <a:ext uri="{FF2B5EF4-FFF2-40B4-BE49-F238E27FC236}">
                <a16:creationId xmlns:a16="http://schemas.microsoft.com/office/drawing/2014/main" id="{A86CA414-2E35-2255-0C4A-AA4939694D01}"/>
              </a:ext>
            </a:extLst>
          </p:cNvPr>
          <p:cNvGrpSpPr/>
          <p:nvPr/>
        </p:nvGrpSpPr>
        <p:grpSpPr>
          <a:xfrm>
            <a:off x="810307" y="1927941"/>
            <a:ext cx="16667386" cy="875140"/>
            <a:chOff x="0" y="0"/>
            <a:chExt cx="4389764" cy="2304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4EE56C5-F751-9FE1-710F-8FAD1094F165}"/>
                </a:ext>
              </a:extLst>
            </p:cNvPr>
            <p:cNvSpPr/>
            <p:nvPr/>
          </p:nvSpPr>
          <p:spPr>
            <a:xfrm>
              <a:off x="0" y="0"/>
              <a:ext cx="4389764" cy="230489"/>
            </a:xfrm>
            <a:custGeom>
              <a:avLst/>
              <a:gdLst/>
              <a:ahLst/>
              <a:cxnLst/>
              <a:rect l="l" t="t" r="r" b="b"/>
              <a:pathLst>
                <a:path w="4389764" h="230489">
                  <a:moveTo>
                    <a:pt x="0" y="0"/>
                  </a:moveTo>
                  <a:lnTo>
                    <a:pt x="4389764" y="0"/>
                  </a:lnTo>
                  <a:lnTo>
                    <a:pt x="4389764" y="230489"/>
                  </a:lnTo>
                  <a:lnTo>
                    <a:pt x="0" y="230489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21951A4-13AA-18D1-4866-73051D280C41}"/>
                </a:ext>
              </a:extLst>
            </p:cNvPr>
            <p:cNvSpPr txBox="1"/>
            <p:nvPr/>
          </p:nvSpPr>
          <p:spPr>
            <a:xfrm>
              <a:off x="0" y="-47625"/>
              <a:ext cx="4389764" cy="278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810307" y="419100"/>
            <a:ext cx="16667386" cy="1380396"/>
            <a:chOff x="0" y="0"/>
            <a:chExt cx="22223181" cy="1840528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2223181" cy="1840528"/>
              <a:chOff x="0" y="0"/>
              <a:chExt cx="4389764" cy="363561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188629"/>
              <a:ext cx="14392062" cy="146050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Thesis Background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525198" y="3850530"/>
            <a:ext cx="6515100" cy="5560170"/>
          </a:xfrm>
          <a:custGeom>
            <a:avLst/>
            <a:gdLst/>
            <a:ahLst/>
            <a:cxnLst/>
            <a:rect l="l" t="t" r="r" b="b"/>
            <a:pathLst>
              <a:path w="7011597" h="6081677">
                <a:moveTo>
                  <a:pt x="0" y="0"/>
                </a:moveTo>
                <a:lnTo>
                  <a:pt x="7011597" y="0"/>
                </a:lnTo>
                <a:lnTo>
                  <a:pt x="7011597" y="6081677"/>
                </a:lnTo>
                <a:lnTo>
                  <a:pt x="0" y="6081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2052550"/>
            <a:ext cx="7612833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  <a:spcBef>
                <a:spcPct val="0"/>
              </a:spcBef>
            </a:pPr>
            <a:r>
              <a:rPr lang="en-US" sz="3800" spc="76" dirty="0">
                <a:solidFill>
                  <a:srgbClr val="000000"/>
                </a:solidFill>
                <a:latin typeface="DM Sans Bold"/>
              </a:rPr>
              <a:t>Materials on ε and µ space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96400" y="3467100"/>
            <a:ext cx="8181293" cy="1127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 spc="64" dirty="0">
                <a:solidFill>
                  <a:srgbClr val="5E17EB"/>
                </a:solidFill>
                <a:latin typeface="DM Sans Bold"/>
              </a:rPr>
              <a:t>If ε and µ are both positive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 spc="64" dirty="0">
                <a:solidFill>
                  <a:srgbClr val="000000"/>
                </a:solidFill>
                <a:latin typeface="DM Sans Bold Italics"/>
              </a:rPr>
              <a:t>n&gt;0</a:t>
            </a:r>
            <a:r>
              <a:rPr lang="en-US" sz="3200" spc="64" dirty="0">
                <a:solidFill>
                  <a:srgbClr val="000000"/>
                </a:solidFill>
                <a:latin typeface="DM Sans"/>
              </a:rPr>
              <a:t> (propagative wave)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96400" y="4929078"/>
            <a:ext cx="8181292" cy="1704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 spc="64" dirty="0">
                <a:solidFill>
                  <a:srgbClr val="5E17EB"/>
                </a:solidFill>
                <a:latin typeface="DM Sans Bold"/>
              </a:rPr>
              <a:t>If ε and µ are both negative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 spc="64" dirty="0">
                <a:solidFill>
                  <a:srgbClr val="000000"/>
                </a:solidFill>
                <a:latin typeface="DM Sans Bold Italics"/>
              </a:rPr>
              <a:t>n&lt;0</a:t>
            </a:r>
            <a:r>
              <a:rPr lang="en-US" sz="3200" spc="64" dirty="0">
                <a:solidFill>
                  <a:srgbClr val="000000"/>
                </a:solidFill>
                <a:latin typeface="DM Sans"/>
              </a:rPr>
              <a:t> (backward propagative wave)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 spc="64" dirty="0">
                <a:solidFill>
                  <a:srgbClr val="000000"/>
                </a:solidFill>
                <a:highlight>
                  <a:srgbClr val="FFFF00"/>
                </a:highlight>
                <a:latin typeface="DM Sans Bold"/>
              </a:rPr>
              <a:t>Which represents </a:t>
            </a:r>
            <a:r>
              <a:rPr lang="en-US" sz="3200" spc="64" dirty="0">
                <a:solidFill>
                  <a:srgbClr val="FF0000"/>
                </a:solidFill>
                <a:highlight>
                  <a:srgbClr val="FFFF00"/>
                </a:highlight>
                <a:latin typeface="DM Sans Bold"/>
              </a:rPr>
              <a:t>Metamaterial</a:t>
            </a:r>
            <a:r>
              <a:rPr lang="en-US" sz="3200" spc="64" dirty="0">
                <a:solidFill>
                  <a:srgbClr val="000000"/>
                </a:solidFill>
                <a:highlight>
                  <a:srgbClr val="FFFF00"/>
                </a:highlight>
                <a:latin typeface="DM Sans Bold"/>
              </a:rPr>
              <a:t>.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96400" y="7488860"/>
            <a:ext cx="3974544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spc="75" dirty="0">
                <a:solidFill>
                  <a:srgbClr val="EB1717"/>
                </a:solidFill>
                <a:latin typeface="DM Sans Bold"/>
              </a:rPr>
              <a:t>Refractive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C92FA6-BF39-48E4-D72F-AE8BA2F8377A}"/>
                  </a:ext>
                </a:extLst>
              </p:cNvPr>
              <p:cNvSpPr txBox="1"/>
              <p:nvPr/>
            </p:nvSpPr>
            <p:spPr>
              <a:xfrm>
                <a:off x="9296400" y="8201843"/>
                <a:ext cx="7011597" cy="12088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1" i="1" dirty="0">
                    <a:latin typeface="DM Sans" pitchFamily="2" charset="0"/>
                  </a:rPr>
                  <a:t>n</a:t>
                </a:r>
                <a:r>
                  <a:rPr lang="en-US" sz="3600" baseline="30000" dirty="0">
                    <a:latin typeface="DM Sans" pitchFamily="2" charset="0"/>
                  </a:rPr>
                  <a:t> 2</a:t>
                </a:r>
                <a:r>
                  <a:rPr lang="en-US" sz="3600" b="1" dirty="0">
                    <a:latin typeface="DM Sans" pitchFamily="2" charset="0"/>
                  </a:rPr>
                  <a:t> </a:t>
                </a:r>
                <a:r>
                  <a:rPr lang="en-US" sz="3600" dirty="0">
                    <a:latin typeface="DM Sans" pitchFamily="2" charset="0"/>
                  </a:rPr>
                  <a:t>=</a:t>
                </a:r>
                <a:r>
                  <a:rPr lang="en-US" sz="3600" i="1" dirty="0">
                    <a:latin typeface="DM Sans" pitchFamily="2" charset="0"/>
                  </a:rPr>
                  <a:t> </a:t>
                </a:r>
                <a:r>
                  <a:rPr lang="el-GR" sz="3600" b="1" i="1" dirty="0"/>
                  <a:t>εµ</a:t>
                </a:r>
                <a:endParaRPr lang="en-US" sz="3600" b="1" i="1" dirty="0">
                  <a:latin typeface="DM Sans" pitchFamily="2" charset="0"/>
                </a:endParaRPr>
              </a:p>
              <a:p>
                <a:r>
                  <a:rPr lang="en-US" sz="3600" b="1" i="1" dirty="0">
                    <a:latin typeface="DM Sans" pitchFamily="2" charset="0"/>
                  </a:rPr>
                  <a:t>n</a:t>
                </a:r>
                <a:r>
                  <a:rPr lang="en-US" sz="3600" i="1" dirty="0">
                    <a:latin typeface="DM Sans" pitchFamily="2" charset="0"/>
                  </a:rPr>
                  <a:t> </a:t>
                </a:r>
                <a:r>
                  <a:rPr lang="en-US" sz="3600" dirty="0">
                    <a:latin typeface="DM Sans" pitchFamily="2" charset="0"/>
                  </a:rPr>
                  <a:t>= ±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l-GR" sz="3600" b="1" i="1" dirty="0"/>
                          <m:t>ε</m:t>
                        </m:r>
                        <m:r>
                          <m:rPr>
                            <m:nor/>
                          </m:rPr>
                          <a:rPr lang="el-GR" sz="3600" b="1" i="1" dirty="0"/>
                          <m:t>µ</m:t>
                        </m:r>
                        <m:r>
                          <m:rPr>
                            <m:nor/>
                          </m:rPr>
                          <a:rPr lang="en-US" sz="3600" i="1" dirty="0">
                            <a:latin typeface="DM Sans" pitchFamily="2" charset="0"/>
                          </a:rPr>
                          <m:t> </m:t>
                        </m:r>
                      </m:e>
                    </m:rad>
                  </m:oMath>
                </a14:m>
                <a:r>
                  <a:rPr lang="en-US" sz="3600" i="1" dirty="0">
                    <a:latin typeface="DM Sans" pitchFamily="2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C92FA6-BF39-48E4-D72F-AE8BA2F83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00" y="8201843"/>
                <a:ext cx="7011597" cy="1208857"/>
              </a:xfrm>
              <a:prstGeom prst="rect">
                <a:avLst/>
              </a:prstGeom>
              <a:blipFill>
                <a:blip r:embed="rId3"/>
                <a:stretch>
                  <a:fillRect l="-2609" t="-8040" b="-17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853403B-5F3C-EA09-279B-464BADBA0DBD}"/>
              </a:ext>
            </a:extLst>
          </p:cNvPr>
          <p:cNvSpPr txBox="1"/>
          <p:nvPr/>
        </p:nvSpPr>
        <p:spPr>
          <a:xfrm>
            <a:off x="4782748" y="3235273"/>
            <a:ext cx="2761052" cy="612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2800" spc="75" dirty="0">
                <a:solidFill>
                  <a:srgbClr val="EB1717"/>
                </a:solidFill>
                <a:latin typeface="DM Sans Bold"/>
              </a:rPr>
              <a:t>Dielectric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D43385-7E4B-3BA6-10D2-9D5AC7E29549}"/>
              </a:ext>
            </a:extLst>
          </p:cNvPr>
          <p:cNvSpPr txBox="1"/>
          <p:nvPr/>
        </p:nvSpPr>
        <p:spPr>
          <a:xfrm>
            <a:off x="5018694" y="9179353"/>
            <a:ext cx="2761052" cy="612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2800" spc="75" dirty="0">
                <a:solidFill>
                  <a:srgbClr val="EB1717"/>
                </a:solidFill>
                <a:latin typeface="DM Sans Bold"/>
              </a:rPr>
              <a:t>Plasma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85C8A6-E607-EE97-E289-35D8DB09163F}"/>
              </a:ext>
            </a:extLst>
          </p:cNvPr>
          <p:cNvSpPr txBox="1"/>
          <p:nvPr/>
        </p:nvSpPr>
        <p:spPr>
          <a:xfrm>
            <a:off x="1752600" y="9162035"/>
            <a:ext cx="2761052" cy="612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2800" spc="75" dirty="0">
                <a:solidFill>
                  <a:srgbClr val="EB1717"/>
                </a:solidFill>
                <a:latin typeface="DM Sans Bold"/>
              </a:rPr>
              <a:t>Metamaterial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E2950B-1601-49E3-D11E-F2E692A27ABA}"/>
              </a:ext>
            </a:extLst>
          </p:cNvPr>
          <p:cNvSpPr txBox="1"/>
          <p:nvPr/>
        </p:nvSpPr>
        <p:spPr>
          <a:xfrm>
            <a:off x="1780042" y="3261008"/>
            <a:ext cx="2761052" cy="612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2800" spc="75">
                <a:solidFill>
                  <a:srgbClr val="EB1717"/>
                </a:solidFill>
                <a:latin typeface="DM Sans Bold"/>
              </a:rPr>
              <a:t>Metal </a:t>
            </a:r>
            <a:endParaRPr lang="en-US" sz="2800" spc="75" dirty="0">
              <a:solidFill>
                <a:srgbClr val="EB1717"/>
              </a:solidFill>
              <a:latin typeface="DM Sans Bold"/>
            </a:endParaRPr>
          </a:p>
        </p:txBody>
      </p:sp>
      <p:grpSp>
        <p:nvGrpSpPr>
          <p:cNvPr id="27" name="Group 2">
            <a:extLst>
              <a:ext uri="{FF2B5EF4-FFF2-40B4-BE49-F238E27FC236}">
                <a16:creationId xmlns:a16="http://schemas.microsoft.com/office/drawing/2014/main" id="{A6C749A6-6BCE-211B-9350-B939D940F67A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37081610-447F-12D5-FE9E-E7C70C79454C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06CF7888-4F2E-ADEF-18E6-E5ED4018E718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30" name="Slide Number Placeholder 18">
            <a:extLst>
              <a:ext uri="{FF2B5EF4-FFF2-40B4-BE49-F238E27FC236}">
                <a16:creationId xmlns:a16="http://schemas.microsoft.com/office/drawing/2014/main" id="{0DAE70E9-6FAD-08C0-EC4D-87E5A414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959975"/>
            <a:ext cx="2133600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3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307" y="419100"/>
            <a:ext cx="16667386" cy="1380396"/>
            <a:chOff x="0" y="0"/>
            <a:chExt cx="22223181" cy="184052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2223181" cy="1840528"/>
              <a:chOff x="0" y="0"/>
              <a:chExt cx="4389764" cy="36356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188629"/>
              <a:ext cx="20724606" cy="14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Thesis Background (Cont...)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10307" y="1927941"/>
            <a:ext cx="16667386" cy="875140"/>
            <a:chOff x="0" y="0"/>
            <a:chExt cx="22223181" cy="116685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2223181" cy="1166853"/>
              <a:chOff x="0" y="0"/>
              <a:chExt cx="4389764" cy="23048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389764" cy="230489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230489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230489"/>
                    </a:lnTo>
                    <a:lnTo>
                      <a:pt x="0" y="230489"/>
                    </a:lnTo>
                    <a:close/>
                  </a:path>
                </a:pathLst>
              </a:custGeom>
              <a:solidFill>
                <a:srgbClr val="A7CF8D"/>
              </a:solidFill>
              <a:ln w="47625" cap="sq">
                <a:solidFill>
                  <a:srgbClr val="6A815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4389764" cy="2781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291191" y="127073"/>
              <a:ext cx="10150444" cy="83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320"/>
                </a:lnSpc>
                <a:spcBef>
                  <a:spcPct val="0"/>
                </a:spcBef>
              </a:pPr>
              <a:r>
                <a:rPr lang="en-US" sz="3800" spc="76" dirty="0">
                  <a:solidFill>
                    <a:srgbClr val="000000"/>
                  </a:solidFill>
                  <a:latin typeface="DM Sans Bold"/>
                </a:rPr>
                <a:t>What is Metamaterial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9686999" y="6199046"/>
            <a:ext cx="3721270" cy="3114669"/>
          </a:xfrm>
          <a:custGeom>
            <a:avLst/>
            <a:gdLst/>
            <a:ahLst/>
            <a:cxnLst/>
            <a:rect l="l" t="t" r="r" b="b"/>
            <a:pathLst>
              <a:path w="6719084" h="3873570">
                <a:moveTo>
                  <a:pt x="0" y="0"/>
                </a:moveTo>
                <a:lnTo>
                  <a:pt x="6719084" y="0"/>
                </a:lnTo>
                <a:lnTo>
                  <a:pt x="6719084" y="3873570"/>
                </a:lnTo>
                <a:lnTo>
                  <a:pt x="0" y="387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906" t="-22040" r="-24974" b="-2325"/>
            </a:stretch>
          </a:blipFill>
          <a:ln w="19050" cap="sq">
            <a:solidFill>
              <a:srgbClr val="8C52FF"/>
            </a:solidFill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1028700" y="2939415"/>
            <a:ext cx="16230600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4" lvl="1" indent="-345437" algn="just">
              <a:buFont typeface="Arial"/>
              <a:buChar char="•"/>
            </a:pPr>
            <a:r>
              <a:rPr lang="en-US" sz="3200" spc="63" dirty="0">
                <a:solidFill>
                  <a:srgbClr val="000000"/>
                </a:solidFill>
                <a:latin typeface="DM Sans Bold"/>
              </a:rPr>
              <a:t>A composite material that is purposely engineered to provide material properties that are not otherwise attainable with ordinary materials.</a:t>
            </a:r>
            <a:r>
              <a:rPr lang="en-US" sz="3200" spc="63" dirty="0">
                <a:solidFill>
                  <a:srgbClr val="000000"/>
                </a:solidFill>
                <a:latin typeface="DM San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699" y="4117657"/>
            <a:ext cx="1644899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74" lvl="1" indent="-345437">
              <a:buFont typeface="Arial"/>
              <a:buChar char="•"/>
            </a:pPr>
            <a:r>
              <a:rPr lang="en-US" sz="3200" spc="63" dirty="0">
                <a:solidFill>
                  <a:srgbClr val="000000"/>
                </a:solidFill>
                <a:latin typeface="DM Sans"/>
              </a:rPr>
              <a:t>Properties are derived from their physical structure, not their chemistry.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879657"/>
            <a:ext cx="1644899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74" lvl="1" indent="-345437">
              <a:buFont typeface="Arial"/>
              <a:buChar char="•"/>
            </a:pPr>
            <a:r>
              <a:rPr lang="en-US" sz="3200" spc="63" dirty="0">
                <a:solidFill>
                  <a:srgbClr val="000000"/>
                </a:solidFill>
                <a:latin typeface="DM Sans"/>
              </a:rPr>
              <a:t>Thus metamaterials have both negative permittivity and permeability.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699" y="5565457"/>
            <a:ext cx="1644899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74" lvl="1" indent="-345437">
              <a:buFont typeface="Arial"/>
              <a:buChar char="•"/>
            </a:pPr>
            <a:r>
              <a:rPr lang="en-US" sz="3200" spc="63" dirty="0">
                <a:solidFill>
                  <a:srgbClr val="000000"/>
                </a:solidFill>
                <a:latin typeface="DM Sans"/>
              </a:rPr>
              <a:t>As a result, </a:t>
            </a:r>
            <a:r>
              <a:rPr lang="en-US" sz="3200" spc="63" dirty="0">
                <a:solidFill>
                  <a:srgbClr val="000000"/>
                </a:solidFill>
                <a:latin typeface="DM Sans Bold"/>
              </a:rPr>
              <a:t>the refractive index (n) is negative.</a:t>
            </a:r>
            <a:r>
              <a:rPr lang="en-US" sz="3200" spc="63" dirty="0">
                <a:solidFill>
                  <a:srgbClr val="000000"/>
                </a:solidFill>
                <a:latin typeface="DM Sans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0" y="9334500"/>
            <a:ext cx="2521268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000" spc="51" dirty="0">
                <a:solidFill>
                  <a:srgbClr val="000000"/>
                </a:solidFill>
                <a:latin typeface="DM Sans Italics"/>
              </a:rPr>
              <a:t>Fig.02:</a:t>
            </a:r>
            <a:r>
              <a:rPr lang="en-US" sz="2000" spc="51" dirty="0">
                <a:solidFill>
                  <a:srgbClr val="000000"/>
                </a:solidFill>
                <a:latin typeface="DM Sans"/>
              </a:rPr>
              <a:t> Metamaterial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68DC53-84CF-CCD6-89D0-3C2D7DE97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026" y="6057900"/>
            <a:ext cx="4213242" cy="3526444"/>
          </a:xfrm>
          <a:prstGeom prst="rect">
            <a:avLst/>
          </a:prstGeom>
        </p:spPr>
      </p:pic>
      <p:sp>
        <p:nvSpPr>
          <p:cNvPr id="22" name="TextBox 18">
            <a:extLst>
              <a:ext uri="{FF2B5EF4-FFF2-40B4-BE49-F238E27FC236}">
                <a16:creationId xmlns:a16="http://schemas.microsoft.com/office/drawing/2014/main" id="{DAAFCFBE-B059-8172-E26B-CEB52F67A428}"/>
              </a:ext>
            </a:extLst>
          </p:cNvPr>
          <p:cNvSpPr txBox="1"/>
          <p:nvPr/>
        </p:nvSpPr>
        <p:spPr>
          <a:xfrm>
            <a:off x="3581400" y="9412678"/>
            <a:ext cx="4407071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000" spc="51" dirty="0">
                <a:solidFill>
                  <a:srgbClr val="000000"/>
                </a:solidFill>
                <a:latin typeface="DM Sans Italics"/>
              </a:rPr>
              <a:t>Fig.01:</a:t>
            </a:r>
            <a:r>
              <a:rPr lang="en-US" sz="2000" spc="51" dirty="0">
                <a:solidFill>
                  <a:srgbClr val="000000"/>
                </a:solidFill>
                <a:latin typeface="DM Sans"/>
              </a:rPr>
              <a:t> Thorium as natural material</a:t>
            </a:r>
          </a:p>
        </p:txBody>
      </p:sp>
      <p:grpSp>
        <p:nvGrpSpPr>
          <p:cNvPr id="27" name="Group 2">
            <a:extLst>
              <a:ext uri="{FF2B5EF4-FFF2-40B4-BE49-F238E27FC236}">
                <a16:creationId xmlns:a16="http://schemas.microsoft.com/office/drawing/2014/main" id="{02BA76A5-3FDD-C16F-E3ED-A3B568D0103B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2CBADD22-B364-82CB-3DFC-5E9A7108141B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2057B246-F594-2F13-5881-7DD1CE733839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30" name="Slide Number Placeholder 18">
            <a:extLst>
              <a:ext uri="{FF2B5EF4-FFF2-40B4-BE49-F238E27FC236}">
                <a16:creationId xmlns:a16="http://schemas.microsoft.com/office/drawing/2014/main" id="{48C44A2B-3617-018D-1495-48A0878C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959975"/>
            <a:ext cx="2133600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4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BCCBB4A-8831-EFA0-1FAE-76FABE197537}"/>
              </a:ext>
            </a:extLst>
          </p:cNvPr>
          <p:cNvGrpSpPr/>
          <p:nvPr/>
        </p:nvGrpSpPr>
        <p:grpSpPr>
          <a:xfrm>
            <a:off x="9994460" y="7372866"/>
            <a:ext cx="7483233" cy="2457700"/>
            <a:chOff x="7620000" y="2740673"/>
            <a:chExt cx="10328562" cy="451558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5C9C6BE-B9FD-D7DC-5B43-2DD2B20A1872}"/>
                </a:ext>
              </a:extLst>
            </p:cNvPr>
            <p:cNvGrpSpPr/>
            <p:nvPr/>
          </p:nvGrpSpPr>
          <p:grpSpPr>
            <a:xfrm>
              <a:off x="7620000" y="2740673"/>
              <a:ext cx="7087528" cy="4319116"/>
              <a:chOff x="9567792" y="6970026"/>
              <a:chExt cx="5425087" cy="2803147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EABFA243-98A4-FEE6-F558-86D975F30D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517"/>
              <a:stretch/>
            </p:blipFill>
            <p:spPr>
              <a:xfrm>
                <a:off x="9582679" y="6970026"/>
                <a:ext cx="5410200" cy="2803147"/>
              </a:xfrm>
              <a:prstGeom prst="rect">
                <a:avLst/>
              </a:prstGeom>
            </p:spPr>
          </p:pic>
          <p:sp>
            <p:nvSpPr>
              <p:cNvPr id="37" name="TextBox 15">
                <a:extLst>
                  <a:ext uri="{FF2B5EF4-FFF2-40B4-BE49-F238E27FC236}">
                    <a16:creationId xmlns:a16="http://schemas.microsoft.com/office/drawing/2014/main" id="{8F9AA0BB-40D8-FB75-A117-D6BB1195BFFD}"/>
                  </a:ext>
                </a:extLst>
              </p:cNvPr>
              <p:cNvSpPr txBox="1"/>
              <p:nvPr/>
            </p:nvSpPr>
            <p:spPr>
              <a:xfrm>
                <a:off x="9567792" y="7223639"/>
                <a:ext cx="1123543" cy="36620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4790"/>
                  </a:lnSpc>
                  <a:spcBef>
                    <a:spcPct val="0"/>
                  </a:spcBef>
                </a:pPr>
                <a:r>
                  <a:rPr lang="en-US" sz="2800" spc="68" dirty="0">
                    <a:solidFill>
                      <a:srgbClr val="EB1717"/>
                    </a:solidFill>
                    <a:highlight>
                      <a:srgbClr val="FFFF00"/>
                    </a:highlight>
                    <a:latin typeface="DM Sans Bold"/>
                  </a:rPr>
                  <a:t>(a)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DB51B9D-5673-B3C8-E7C7-9B7CCBC79EC2}"/>
                </a:ext>
              </a:extLst>
            </p:cNvPr>
            <p:cNvGrpSpPr/>
            <p:nvPr/>
          </p:nvGrpSpPr>
          <p:grpSpPr>
            <a:xfrm>
              <a:off x="13792198" y="2933700"/>
              <a:ext cx="4156364" cy="4322557"/>
              <a:chOff x="14768442" y="7108678"/>
              <a:chExt cx="3181453" cy="280538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CCF2429A-84E7-E30C-4F89-5AFA618296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674" t="51632"/>
              <a:stretch/>
            </p:blipFill>
            <p:spPr>
              <a:xfrm>
                <a:off x="15233087" y="7124697"/>
                <a:ext cx="2716808" cy="2789361"/>
              </a:xfrm>
              <a:prstGeom prst="rect">
                <a:avLst/>
              </a:prstGeom>
            </p:spPr>
          </p:pic>
          <p:sp>
            <p:nvSpPr>
              <p:cNvPr id="31" name="TextBox 15">
                <a:extLst>
                  <a:ext uri="{FF2B5EF4-FFF2-40B4-BE49-F238E27FC236}">
                    <a16:creationId xmlns:a16="http://schemas.microsoft.com/office/drawing/2014/main" id="{B03EEE47-E795-1E3B-6AEE-AF5EEA399585}"/>
                  </a:ext>
                </a:extLst>
              </p:cNvPr>
              <p:cNvSpPr txBox="1"/>
              <p:nvPr/>
            </p:nvSpPr>
            <p:spPr>
              <a:xfrm>
                <a:off x="14768442" y="7108678"/>
                <a:ext cx="1123543" cy="36620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4790"/>
                  </a:lnSpc>
                  <a:spcBef>
                    <a:spcPct val="0"/>
                  </a:spcBef>
                </a:pPr>
                <a:r>
                  <a:rPr lang="en-US" sz="2800" spc="68" dirty="0">
                    <a:solidFill>
                      <a:srgbClr val="EB1717"/>
                    </a:solidFill>
                    <a:highlight>
                      <a:srgbClr val="FFFF00"/>
                    </a:highlight>
                    <a:latin typeface="DM Sans Bold"/>
                  </a:rPr>
                  <a:t>(b)</a:t>
                </a:r>
              </a:p>
            </p:txBody>
          </p:sp>
        </p:grpSp>
      </p:grpSp>
      <p:grpSp>
        <p:nvGrpSpPr>
          <p:cNvPr id="2" name="Group 2"/>
          <p:cNvGrpSpPr/>
          <p:nvPr/>
        </p:nvGrpSpPr>
        <p:grpSpPr>
          <a:xfrm>
            <a:off x="810307" y="473519"/>
            <a:ext cx="16667386" cy="1380396"/>
            <a:chOff x="0" y="0"/>
            <a:chExt cx="22223181" cy="1840528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2223181" cy="1840528"/>
              <a:chOff x="0" y="0"/>
              <a:chExt cx="4389764" cy="363561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188629"/>
              <a:ext cx="20724606" cy="146050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Thesis Background (Cont...)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10307" y="1714500"/>
            <a:ext cx="16667386" cy="1131183"/>
            <a:chOff x="0" y="-47625"/>
            <a:chExt cx="4389764" cy="278114"/>
          </a:xfrm>
        </p:grpSpPr>
        <p:sp>
          <p:nvSpPr>
            <p:cNvPr id="9" name="Freeform 9"/>
            <p:cNvSpPr/>
            <p:nvPr/>
          </p:nvSpPr>
          <p:spPr>
            <a:xfrm>
              <a:off x="0" y="4599"/>
              <a:ext cx="4389764" cy="155749"/>
            </a:xfrm>
            <a:custGeom>
              <a:avLst/>
              <a:gdLst/>
              <a:ahLst/>
              <a:cxnLst/>
              <a:rect l="l" t="t" r="r" b="b"/>
              <a:pathLst>
                <a:path w="4389764" h="230489">
                  <a:moveTo>
                    <a:pt x="0" y="0"/>
                  </a:moveTo>
                  <a:lnTo>
                    <a:pt x="4389764" y="0"/>
                  </a:lnTo>
                  <a:lnTo>
                    <a:pt x="4389764" y="230489"/>
                  </a:lnTo>
                  <a:lnTo>
                    <a:pt x="0" y="230489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89764" cy="278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4933" y="2781300"/>
            <a:ext cx="4719904" cy="3447394"/>
            <a:chOff x="0" y="0"/>
            <a:chExt cx="5163719" cy="49509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163719" cy="4950928"/>
            </a:xfrm>
            <a:custGeom>
              <a:avLst/>
              <a:gdLst/>
              <a:ahLst/>
              <a:cxnLst/>
              <a:rect l="l" t="t" r="r" b="b"/>
              <a:pathLst>
                <a:path w="5163719" h="4950928">
                  <a:moveTo>
                    <a:pt x="0" y="0"/>
                  </a:moveTo>
                  <a:lnTo>
                    <a:pt x="5163719" y="0"/>
                  </a:lnTo>
                  <a:lnTo>
                    <a:pt x="5163719" y="4950928"/>
                  </a:lnTo>
                  <a:lnTo>
                    <a:pt x="0" y="4950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19050" cap="sq">
              <a:solidFill>
                <a:srgbClr val="8C52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25539"/>
              <a:ext cx="1726381" cy="7523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90"/>
                </a:lnSpc>
                <a:spcBef>
                  <a:spcPct val="0"/>
                </a:spcBef>
              </a:pPr>
              <a:r>
                <a:rPr lang="en-US" sz="2400" spc="68" dirty="0">
                  <a:solidFill>
                    <a:srgbClr val="EB1717"/>
                  </a:solidFill>
                  <a:highlight>
                    <a:srgbClr val="FFFF00"/>
                  </a:highlight>
                  <a:latin typeface="DM Sans Bold"/>
                </a:rPr>
                <a:t>µ &lt; 0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63917" y="2781300"/>
            <a:ext cx="4719904" cy="3447394"/>
            <a:chOff x="0" y="0"/>
            <a:chExt cx="5219205" cy="49509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219205" cy="4950928"/>
            </a:xfrm>
            <a:custGeom>
              <a:avLst/>
              <a:gdLst/>
              <a:ahLst/>
              <a:cxnLst/>
              <a:rect l="l" t="t" r="r" b="b"/>
              <a:pathLst>
                <a:path w="5219205" h="4950928">
                  <a:moveTo>
                    <a:pt x="0" y="0"/>
                  </a:moveTo>
                  <a:lnTo>
                    <a:pt x="5219205" y="0"/>
                  </a:lnTo>
                  <a:lnTo>
                    <a:pt x="5219205" y="4950928"/>
                  </a:lnTo>
                  <a:lnTo>
                    <a:pt x="0" y="4950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19050" cap="sq">
              <a:solidFill>
                <a:srgbClr val="8C52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72803" y="48240"/>
              <a:ext cx="1368693" cy="727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0"/>
                </a:lnSpc>
                <a:spcBef>
                  <a:spcPct val="0"/>
                </a:spcBef>
              </a:pPr>
              <a:r>
                <a:rPr lang="en-US" sz="2400" spc="68" dirty="0">
                  <a:solidFill>
                    <a:srgbClr val="EB1717"/>
                  </a:solidFill>
                  <a:highlight>
                    <a:srgbClr val="FFFF00"/>
                  </a:highlight>
                  <a:latin typeface="DM Sans Bold"/>
                </a:rPr>
                <a:t>ε &lt; 0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233804" y="2781300"/>
            <a:ext cx="4987396" cy="3447394"/>
            <a:chOff x="0" y="0"/>
            <a:chExt cx="5744945" cy="495092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744945" cy="4950928"/>
            </a:xfrm>
            <a:custGeom>
              <a:avLst/>
              <a:gdLst/>
              <a:ahLst/>
              <a:cxnLst/>
              <a:rect l="l" t="t" r="r" b="b"/>
              <a:pathLst>
                <a:path w="5744945" h="4950928">
                  <a:moveTo>
                    <a:pt x="0" y="0"/>
                  </a:moveTo>
                  <a:lnTo>
                    <a:pt x="5744945" y="0"/>
                  </a:lnTo>
                  <a:lnTo>
                    <a:pt x="5744945" y="4950928"/>
                  </a:lnTo>
                  <a:lnTo>
                    <a:pt x="0" y="4950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19050" cap="sq">
              <a:solidFill>
                <a:srgbClr val="8C52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27552" y="216507"/>
              <a:ext cx="2032668" cy="727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0"/>
                </a:lnSpc>
                <a:spcBef>
                  <a:spcPct val="0"/>
                </a:spcBef>
              </a:pPr>
              <a:r>
                <a:rPr lang="en-US" sz="2400" spc="68" dirty="0">
                  <a:solidFill>
                    <a:srgbClr val="EB1717"/>
                  </a:solidFill>
                  <a:highlight>
                    <a:srgbClr val="FFFF00"/>
                  </a:highlight>
                  <a:latin typeface="DM Sans Bold"/>
                </a:rPr>
                <a:t>ε, µ &lt; 0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799700" y="6134100"/>
            <a:ext cx="3610370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pc="51" dirty="0">
                <a:solidFill>
                  <a:srgbClr val="000000"/>
                </a:solidFill>
                <a:latin typeface="DM Sans Italics"/>
              </a:rPr>
              <a:t>Fig.03:</a:t>
            </a:r>
            <a:r>
              <a:rPr lang="en-US" spc="51" dirty="0">
                <a:solidFill>
                  <a:srgbClr val="000000"/>
                </a:solidFill>
                <a:latin typeface="DM Sans"/>
              </a:rPr>
              <a:t> Split ring resonator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94908" y="6134100"/>
            <a:ext cx="4322319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pc="51" dirty="0">
                <a:solidFill>
                  <a:srgbClr val="000000"/>
                </a:solidFill>
                <a:latin typeface="DM Sans Italics"/>
              </a:rPr>
              <a:t>Fig.04: </a:t>
            </a:r>
            <a:r>
              <a:rPr lang="en-US" spc="51" dirty="0">
                <a:solidFill>
                  <a:srgbClr val="000000"/>
                </a:solidFill>
                <a:latin typeface="DM Sans"/>
              </a:rPr>
              <a:t>Wire array metamaterial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515615" y="6134100"/>
            <a:ext cx="4423775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pc="51" dirty="0">
                <a:solidFill>
                  <a:srgbClr val="000000"/>
                </a:solidFill>
                <a:latin typeface="DM Sans Italics"/>
              </a:rPr>
              <a:t>Fig.05: </a:t>
            </a:r>
            <a:r>
              <a:rPr lang="en-US" spc="51" dirty="0">
                <a:solidFill>
                  <a:srgbClr val="000000"/>
                </a:solidFill>
                <a:latin typeface="DM Sans"/>
              </a:rPr>
              <a:t>Composite metamaterial</a:t>
            </a:r>
          </a:p>
        </p:txBody>
      </p:sp>
      <p:grpSp>
        <p:nvGrpSpPr>
          <p:cNvPr id="32" name="Group 2">
            <a:extLst>
              <a:ext uri="{FF2B5EF4-FFF2-40B4-BE49-F238E27FC236}">
                <a16:creationId xmlns:a16="http://schemas.microsoft.com/office/drawing/2014/main" id="{E88CB6C9-AA5B-D0CD-9C9A-D36C5C129D12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346F2CCF-0E70-9D9D-8807-626F053CEF84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4" name="TextBox 4">
              <a:extLst>
                <a:ext uri="{FF2B5EF4-FFF2-40B4-BE49-F238E27FC236}">
                  <a16:creationId xmlns:a16="http://schemas.microsoft.com/office/drawing/2014/main" id="{461A81B0-A66D-D728-149B-15F228483421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Slide Number Placeholder 18">
            <a:extLst>
              <a:ext uri="{FF2B5EF4-FFF2-40B4-BE49-F238E27FC236}">
                <a16:creationId xmlns:a16="http://schemas.microsoft.com/office/drawing/2014/main" id="{23E3AD92-9E2D-6AC1-D815-592306EB1AC7}"/>
              </a:ext>
            </a:extLst>
          </p:cNvPr>
          <p:cNvSpPr txBox="1">
            <a:spLocks/>
          </p:cNvSpPr>
          <p:nvPr/>
        </p:nvSpPr>
        <p:spPr>
          <a:xfrm>
            <a:off x="15849600" y="99599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5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9A5F62D-CB8B-1906-2CD8-A151FDA3F66F}"/>
                  </a:ext>
                </a:extLst>
              </p14:cNvPr>
              <p14:cNvContentPartPr/>
              <p14:nvPr/>
            </p14:nvContentPartPr>
            <p14:xfrm>
              <a:off x="12398247" y="7298520"/>
              <a:ext cx="157320" cy="99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9A5F62D-CB8B-1906-2CD8-A151FDA3F6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35607" y="7235520"/>
                <a:ext cx="282960" cy="22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5E3F3D59-C995-5AF0-1BB4-BA5EA1FEB788}"/>
              </a:ext>
            </a:extLst>
          </p:cNvPr>
          <p:cNvGrpSpPr/>
          <p:nvPr/>
        </p:nvGrpSpPr>
        <p:grpSpPr>
          <a:xfrm>
            <a:off x="12427407" y="7259640"/>
            <a:ext cx="110880" cy="183600"/>
            <a:chOff x="12427407" y="7259640"/>
            <a:chExt cx="11088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CD06EB4-9D94-C91B-6F1C-1A7EE7A96164}"/>
                    </a:ext>
                  </a:extLst>
                </p14:cNvPr>
                <p14:cNvContentPartPr/>
                <p14:nvPr/>
              </p14:nvContentPartPr>
              <p14:xfrm>
                <a:off x="12427407" y="7397520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CD06EB4-9D94-C91B-6F1C-1A7EE7A9616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364407" y="73348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00875B8-E484-E9E3-7592-E6BF63632980}"/>
                    </a:ext>
                  </a:extLst>
                </p14:cNvPr>
                <p14:cNvContentPartPr/>
                <p14:nvPr/>
              </p14:nvContentPartPr>
              <p14:xfrm>
                <a:off x="12427407" y="7397520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00875B8-E484-E9E3-7592-E6BF636329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364407" y="73348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024AD8D-1849-39DA-3845-EE58B0379AE0}"/>
                    </a:ext>
                  </a:extLst>
                </p14:cNvPr>
                <p14:cNvContentPartPr/>
                <p14:nvPr/>
              </p14:nvContentPartPr>
              <p14:xfrm>
                <a:off x="12525327" y="7259640"/>
                <a:ext cx="12960" cy="183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024AD8D-1849-39DA-3845-EE58B0379AE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462327" y="7196640"/>
                  <a:ext cx="138600" cy="309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3" name="TextBox 11">
            <a:extLst>
              <a:ext uri="{FF2B5EF4-FFF2-40B4-BE49-F238E27FC236}">
                <a16:creationId xmlns:a16="http://schemas.microsoft.com/office/drawing/2014/main" id="{442E7327-0946-631F-7FCF-9CE58ACB0E24}"/>
              </a:ext>
            </a:extLst>
          </p:cNvPr>
          <p:cNvSpPr txBox="1"/>
          <p:nvPr/>
        </p:nvSpPr>
        <p:spPr>
          <a:xfrm>
            <a:off x="1028701" y="1879887"/>
            <a:ext cx="7353300" cy="627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  <a:spcBef>
                <a:spcPct val="0"/>
              </a:spcBef>
            </a:pPr>
            <a:r>
              <a:rPr lang="en-US" sz="3200" spc="76" dirty="0">
                <a:solidFill>
                  <a:srgbClr val="000000"/>
                </a:solidFill>
                <a:latin typeface="DM Sans Bold"/>
              </a:rPr>
              <a:t>Example of Metamaterials</a:t>
            </a: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0B5A00FF-35B2-E503-1AA7-7143AE15D045}"/>
              </a:ext>
            </a:extLst>
          </p:cNvPr>
          <p:cNvGrpSpPr/>
          <p:nvPr/>
        </p:nvGrpSpPr>
        <p:grpSpPr>
          <a:xfrm>
            <a:off x="967561" y="6480771"/>
            <a:ext cx="16667386" cy="1220518"/>
            <a:chOff x="0" y="-47625"/>
            <a:chExt cx="4389764" cy="278114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859DD98-998E-D052-9ED5-A9BD29479F5F}"/>
                </a:ext>
              </a:extLst>
            </p:cNvPr>
            <p:cNvSpPr/>
            <p:nvPr/>
          </p:nvSpPr>
          <p:spPr>
            <a:xfrm>
              <a:off x="0" y="4599"/>
              <a:ext cx="4389764" cy="155749"/>
            </a:xfrm>
            <a:custGeom>
              <a:avLst/>
              <a:gdLst/>
              <a:ahLst/>
              <a:cxnLst/>
              <a:rect l="l" t="t" r="r" b="b"/>
              <a:pathLst>
                <a:path w="4389764" h="230489">
                  <a:moveTo>
                    <a:pt x="0" y="0"/>
                  </a:moveTo>
                  <a:lnTo>
                    <a:pt x="4389764" y="0"/>
                  </a:lnTo>
                  <a:lnTo>
                    <a:pt x="4389764" y="230489"/>
                  </a:lnTo>
                  <a:lnTo>
                    <a:pt x="0" y="230489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80BEC379-14D4-AEE4-F73C-6C00A407FFA9}"/>
                </a:ext>
              </a:extLst>
            </p:cNvPr>
            <p:cNvSpPr txBox="1"/>
            <p:nvPr/>
          </p:nvSpPr>
          <p:spPr>
            <a:xfrm>
              <a:off x="0" y="-47625"/>
              <a:ext cx="4389764" cy="278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25" name="TextBox 11">
            <a:extLst>
              <a:ext uri="{FF2B5EF4-FFF2-40B4-BE49-F238E27FC236}">
                <a16:creationId xmlns:a16="http://schemas.microsoft.com/office/drawing/2014/main" id="{6FC6CFDA-9BC2-D7A3-696C-BC48B0ECDB08}"/>
              </a:ext>
            </a:extLst>
          </p:cNvPr>
          <p:cNvSpPr txBox="1"/>
          <p:nvPr/>
        </p:nvSpPr>
        <p:spPr>
          <a:xfrm>
            <a:off x="1147854" y="6722357"/>
            <a:ext cx="7612833" cy="627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  <a:spcBef>
                <a:spcPct val="0"/>
              </a:spcBef>
            </a:pPr>
            <a:r>
              <a:rPr lang="en-US" sz="3200" spc="76" dirty="0">
                <a:solidFill>
                  <a:srgbClr val="000000"/>
                </a:solidFill>
                <a:latin typeface="DM Sans Bold"/>
              </a:rPr>
              <a:t>Application of Metamaterials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9E8D1D-8288-FAB9-4E48-97850B507A04}"/>
              </a:ext>
            </a:extLst>
          </p:cNvPr>
          <p:cNvSpPr txBox="1"/>
          <p:nvPr/>
        </p:nvSpPr>
        <p:spPr>
          <a:xfrm>
            <a:off x="610542" y="7559576"/>
            <a:ext cx="761283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65998" lvl="1" indent="-457200" algn="just">
              <a:buFont typeface="Wingdings" panose="05000000000000000000" pitchFamily="2" charset="2"/>
              <a:buChar char="v"/>
            </a:pPr>
            <a:r>
              <a:rPr lang="en-US" sz="2800" spc="75" dirty="0">
                <a:solidFill>
                  <a:srgbClr val="000000"/>
                </a:solidFill>
                <a:latin typeface="DM Sans"/>
              </a:rPr>
              <a:t>Invisibility cloaks</a:t>
            </a:r>
          </a:p>
          <a:p>
            <a:pPr marL="865998" lvl="1" indent="-457200" algn="just">
              <a:buFont typeface="Wingdings" panose="05000000000000000000" pitchFamily="2" charset="2"/>
              <a:buChar char="v"/>
            </a:pPr>
            <a:r>
              <a:rPr lang="en-US" sz="2800" spc="75" dirty="0">
                <a:solidFill>
                  <a:srgbClr val="000000"/>
                </a:solidFill>
                <a:latin typeface="DM Sans"/>
              </a:rPr>
              <a:t>Super-resolved imaging</a:t>
            </a:r>
          </a:p>
          <a:p>
            <a:pPr marL="867411" lvl="1" indent="-457200" algn="just">
              <a:buFont typeface="Wingdings" panose="05000000000000000000" pitchFamily="2" charset="2"/>
              <a:buChar char="v"/>
            </a:pPr>
            <a:r>
              <a:rPr lang="en-US" sz="2800" spc="76" dirty="0">
                <a:solidFill>
                  <a:srgbClr val="000000"/>
                </a:solidFill>
                <a:latin typeface="DM Sans"/>
              </a:rPr>
              <a:t>Perfect absorber</a:t>
            </a:r>
          </a:p>
          <a:p>
            <a:pPr marL="867411" lvl="1" indent="-457200" algn="just">
              <a:buFont typeface="Wingdings" panose="05000000000000000000" pitchFamily="2" charset="2"/>
              <a:buChar char="v"/>
            </a:pPr>
            <a:r>
              <a:rPr lang="en-US" sz="2800" spc="76" dirty="0">
                <a:solidFill>
                  <a:srgbClr val="000000"/>
                </a:solidFill>
                <a:latin typeface="DM Sans"/>
              </a:rPr>
              <a:t>Super Lenses</a:t>
            </a:r>
          </a:p>
          <a:p>
            <a:pPr marL="867411" lvl="1" indent="-457200" algn="just">
              <a:buFont typeface="Wingdings" panose="05000000000000000000" pitchFamily="2" charset="2"/>
              <a:buChar char="v"/>
            </a:pPr>
            <a:r>
              <a:rPr lang="en-US" sz="2800" spc="76" dirty="0">
                <a:solidFill>
                  <a:srgbClr val="000000"/>
                </a:solidFill>
                <a:latin typeface="DM Sans"/>
              </a:rPr>
              <a:t>Bio-sensing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6A745D-4D13-024C-D2B6-EA17BA63E307}"/>
              </a:ext>
            </a:extLst>
          </p:cNvPr>
          <p:cNvSpPr txBox="1"/>
          <p:nvPr/>
        </p:nvSpPr>
        <p:spPr>
          <a:xfrm>
            <a:off x="11152536" y="9606800"/>
            <a:ext cx="5762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8798" lvl="1" algn="just"/>
            <a:r>
              <a:rPr lang="en-US" spc="75" dirty="0">
                <a:solidFill>
                  <a:srgbClr val="000000"/>
                </a:solidFill>
                <a:latin typeface="DM Sans"/>
              </a:rPr>
              <a:t>Fig.04: (a) Super lenses (b) Invisibility cloaks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307" y="473519"/>
            <a:ext cx="16667386" cy="1380396"/>
            <a:chOff x="0" y="0"/>
            <a:chExt cx="22223181" cy="1840528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2223181" cy="1840528"/>
              <a:chOff x="0" y="0"/>
              <a:chExt cx="4389764" cy="363561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188629"/>
              <a:ext cx="20724606" cy="146050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Thesis Background (Cont...)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10307" y="1853914"/>
            <a:ext cx="16667386" cy="1220518"/>
            <a:chOff x="0" y="-47625"/>
            <a:chExt cx="4389764" cy="278114"/>
          </a:xfrm>
        </p:grpSpPr>
        <p:sp>
          <p:nvSpPr>
            <p:cNvPr id="9" name="Freeform 9"/>
            <p:cNvSpPr/>
            <p:nvPr/>
          </p:nvSpPr>
          <p:spPr>
            <a:xfrm>
              <a:off x="0" y="4599"/>
              <a:ext cx="4389764" cy="155749"/>
            </a:xfrm>
            <a:custGeom>
              <a:avLst/>
              <a:gdLst/>
              <a:ahLst/>
              <a:cxnLst/>
              <a:rect l="l" t="t" r="r" b="b"/>
              <a:pathLst>
                <a:path w="4389764" h="230489">
                  <a:moveTo>
                    <a:pt x="0" y="0"/>
                  </a:moveTo>
                  <a:lnTo>
                    <a:pt x="4389764" y="0"/>
                  </a:lnTo>
                  <a:lnTo>
                    <a:pt x="4389764" y="230489"/>
                  </a:lnTo>
                  <a:lnTo>
                    <a:pt x="0" y="230489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89764" cy="278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32" name="Group 2">
            <a:extLst>
              <a:ext uri="{FF2B5EF4-FFF2-40B4-BE49-F238E27FC236}">
                <a16:creationId xmlns:a16="http://schemas.microsoft.com/office/drawing/2014/main" id="{E88CB6C9-AA5B-D0CD-9C9A-D36C5C129D12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346F2CCF-0E70-9D9D-8807-626F053CEF84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4" name="TextBox 4">
              <a:extLst>
                <a:ext uri="{FF2B5EF4-FFF2-40B4-BE49-F238E27FC236}">
                  <a16:creationId xmlns:a16="http://schemas.microsoft.com/office/drawing/2014/main" id="{461A81B0-A66D-D728-149B-15F228483421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Slide Number Placeholder 18">
            <a:extLst>
              <a:ext uri="{FF2B5EF4-FFF2-40B4-BE49-F238E27FC236}">
                <a16:creationId xmlns:a16="http://schemas.microsoft.com/office/drawing/2014/main" id="{23E3AD92-9E2D-6AC1-D815-592306EB1AC7}"/>
              </a:ext>
            </a:extLst>
          </p:cNvPr>
          <p:cNvSpPr txBox="1">
            <a:spLocks/>
          </p:cNvSpPr>
          <p:nvPr/>
        </p:nvSpPr>
        <p:spPr>
          <a:xfrm>
            <a:off x="15849600" y="99599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6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8FE1FBF7-1817-D344-4150-26D2000E9D58}"/>
              </a:ext>
            </a:extLst>
          </p:cNvPr>
          <p:cNvSpPr txBox="1"/>
          <p:nvPr/>
        </p:nvSpPr>
        <p:spPr>
          <a:xfrm>
            <a:off x="990600" y="2095500"/>
            <a:ext cx="7612833" cy="627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  <a:spcBef>
                <a:spcPct val="0"/>
              </a:spcBef>
            </a:pPr>
            <a:r>
              <a:rPr lang="en-US" sz="3200" spc="76" dirty="0">
                <a:solidFill>
                  <a:srgbClr val="000000"/>
                </a:solidFill>
                <a:latin typeface="DM Sans Bold"/>
              </a:rPr>
              <a:t>Hyperbolic Metamaterials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82EEF8-9159-F7FF-28DB-595139666A74}"/>
              </a:ext>
            </a:extLst>
          </p:cNvPr>
          <p:cNvSpPr txBox="1"/>
          <p:nvPr/>
        </p:nvSpPr>
        <p:spPr>
          <a:xfrm>
            <a:off x="609599" y="2863627"/>
            <a:ext cx="16868093" cy="4451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65998" lvl="1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spc="75" dirty="0">
                <a:solidFill>
                  <a:srgbClr val="000000"/>
                </a:solidFill>
                <a:latin typeface="DM Sans"/>
              </a:rPr>
              <a:t>It has an extremely high anisotropy with a hyperbolic dispersion relation.</a:t>
            </a:r>
          </a:p>
          <a:p>
            <a:pPr marL="865998" lvl="1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spc="75" dirty="0">
                <a:solidFill>
                  <a:srgbClr val="000000"/>
                </a:solidFill>
                <a:latin typeface="DM Sans"/>
              </a:rPr>
              <a:t>Hyperbolic metamaterial enables imaging of features smaller than the wavelength and surpass the diffraction limits.</a:t>
            </a:r>
          </a:p>
          <a:p>
            <a:pPr marL="865998" lvl="1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spc="75" dirty="0">
                <a:solidFill>
                  <a:srgbClr val="000000"/>
                </a:solidFill>
                <a:latin typeface="DM Sans"/>
              </a:rPr>
              <a:t>For Anisotropic </a:t>
            </a:r>
            <a:r>
              <a:rPr lang="en-US" sz="3200" spc="75" dirty="0" err="1">
                <a:solidFill>
                  <a:srgbClr val="000000"/>
                </a:solidFill>
                <a:latin typeface="DM Sans"/>
              </a:rPr>
              <a:t>behaviour</a:t>
            </a:r>
            <a:r>
              <a:rPr lang="en-US" sz="3200" spc="75" dirty="0">
                <a:solidFill>
                  <a:srgbClr val="000000"/>
                </a:solidFill>
                <a:latin typeface="DM Sans"/>
              </a:rPr>
              <a:t>, the dielectric response is a tensor.</a:t>
            </a:r>
          </a:p>
          <a:p>
            <a:pPr marL="408798" lvl="1" algn="ctr">
              <a:lnSpc>
                <a:spcPct val="150000"/>
              </a:lnSpc>
            </a:pPr>
            <a:r>
              <a:rPr lang="el-GR" sz="3200" spc="75" dirty="0">
                <a:solidFill>
                  <a:srgbClr val="000000"/>
                </a:solidFill>
                <a:latin typeface="DM Sans"/>
              </a:rPr>
              <a:t>ε =[ε</a:t>
            </a:r>
            <a:r>
              <a:rPr lang="en-US" sz="3200" spc="75" baseline="-25000" dirty="0">
                <a:solidFill>
                  <a:srgbClr val="000000"/>
                </a:solidFill>
                <a:latin typeface="DM Sans"/>
              </a:rPr>
              <a:t>xx</a:t>
            </a:r>
            <a:r>
              <a:rPr lang="en-US" sz="3200" spc="75" dirty="0">
                <a:solidFill>
                  <a:srgbClr val="000000"/>
                </a:solidFill>
                <a:latin typeface="DM Sans"/>
              </a:rPr>
              <a:t> ; </a:t>
            </a:r>
            <a:r>
              <a:rPr lang="el-GR" sz="3200" spc="75" dirty="0">
                <a:solidFill>
                  <a:srgbClr val="000000"/>
                </a:solidFill>
                <a:latin typeface="DM Sans"/>
              </a:rPr>
              <a:t>ε</a:t>
            </a:r>
            <a:r>
              <a:rPr lang="en-US" sz="3200" spc="75" baseline="-25000" dirty="0" err="1">
                <a:solidFill>
                  <a:srgbClr val="000000"/>
                </a:solidFill>
                <a:latin typeface="DM Sans"/>
              </a:rPr>
              <a:t>yy</a:t>
            </a:r>
            <a:r>
              <a:rPr lang="en-US" sz="3200" spc="75" dirty="0">
                <a:solidFill>
                  <a:srgbClr val="000000"/>
                </a:solidFill>
                <a:latin typeface="DM Sans"/>
              </a:rPr>
              <a:t> ; </a:t>
            </a:r>
            <a:r>
              <a:rPr lang="el-GR" sz="3200" spc="75" dirty="0">
                <a:solidFill>
                  <a:srgbClr val="000000"/>
                </a:solidFill>
                <a:latin typeface="DM Sans"/>
              </a:rPr>
              <a:t>ε</a:t>
            </a:r>
            <a:r>
              <a:rPr lang="en-US" sz="3200" spc="75" baseline="-25000" dirty="0" err="1">
                <a:solidFill>
                  <a:srgbClr val="000000"/>
                </a:solidFill>
                <a:latin typeface="DM Sans"/>
              </a:rPr>
              <a:t>zz</a:t>
            </a:r>
            <a:r>
              <a:rPr lang="en-US" sz="3200" spc="75" dirty="0">
                <a:solidFill>
                  <a:srgbClr val="000000"/>
                </a:solidFill>
                <a:latin typeface="DM Sans"/>
              </a:rPr>
              <a:t> ] </a:t>
            </a:r>
          </a:p>
          <a:p>
            <a:pPr marL="408798" lvl="1" algn="just">
              <a:lnSpc>
                <a:spcPct val="150000"/>
              </a:lnSpc>
            </a:pPr>
            <a:r>
              <a:rPr lang="en-US" sz="3200" spc="75" dirty="0">
                <a:solidFill>
                  <a:srgbClr val="000000"/>
                </a:solidFill>
                <a:latin typeface="DM Sans"/>
              </a:rPr>
              <a:t>Where, In-plane components are </a:t>
            </a:r>
            <a:r>
              <a:rPr lang="el-GR" sz="3200" spc="75" dirty="0">
                <a:solidFill>
                  <a:srgbClr val="000000"/>
                </a:solidFill>
                <a:latin typeface="DM Sans"/>
              </a:rPr>
              <a:t>ε</a:t>
            </a:r>
            <a:r>
              <a:rPr lang="en-US" sz="3200" spc="75" baseline="-25000" dirty="0">
                <a:solidFill>
                  <a:srgbClr val="000000"/>
                </a:solidFill>
                <a:latin typeface="DM Sans"/>
              </a:rPr>
              <a:t>xx</a:t>
            </a:r>
            <a:r>
              <a:rPr lang="en-US" sz="3200" spc="75" dirty="0">
                <a:solidFill>
                  <a:srgbClr val="000000"/>
                </a:solidFill>
                <a:latin typeface="DM Sans"/>
              </a:rPr>
              <a:t> = </a:t>
            </a:r>
            <a:r>
              <a:rPr lang="el-GR" sz="3200" spc="75" dirty="0">
                <a:solidFill>
                  <a:srgbClr val="000000"/>
                </a:solidFill>
                <a:latin typeface="DM Sans"/>
              </a:rPr>
              <a:t>ε</a:t>
            </a:r>
            <a:r>
              <a:rPr lang="en-US" sz="3200" spc="75" baseline="-25000" dirty="0" err="1">
                <a:solidFill>
                  <a:srgbClr val="000000"/>
                </a:solidFill>
                <a:latin typeface="DM Sans"/>
              </a:rPr>
              <a:t>yy</a:t>
            </a:r>
            <a:r>
              <a:rPr lang="en-US" sz="3200" spc="75" dirty="0">
                <a:solidFill>
                  <a:srgbClr val="000000"/>
                </a:solidFill>
                <a:latin typeface="DM Sans"/>
              </a:rPr>
              <a:t> = </a:t>
            </a:r>
            <a:r>
              <a:rPr lang="el-GR" sz="3200" spc="75" dirty="0">
                <a:solidFill>
                  <a:srgbClr val="000000"/>
                </a:solidFill>
                <a:latin typeface="DM Sans"/>
              </a:rPr>
              <a:t>ε</a:t>
            </a:r>
            <a:r>
              <a:rPr lang="el-GR" sz="3200" spc="75" baseline="-25000" dirty="0">
                <a:solidFill>
                  <a:srgbClr val="000000"/>
                </a:solidFill>
                <a:latin typeface="DM Sans"/>
              </a:rPr>
              <a:t>||</a:t>
            </a:r>
            <a:r>
              <a:rPr lang="en-US" sz="3200" spc="75" baseline="-250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3200" spc="75" dirty="0">
                <a:solidFill>
                  <a:srgbClr val="000000"/>
                </a:solidFill>
                <a:latin typeface="DM Sans"/>
              </a:rPr>
              <a:t>&amp; out of plane component is </a:t>
            </a:r>
            <a:r>
              <a:rPr lang="el-GR" sz="3200" spc="75" dirty="0">
                <a:solidFill>
                  <a:srgbClr val="000000"/>
                </a:solidFill>
                <a:latin typeface="DM Sans"/>
              </a:rPr>
              <a:t>ε</a:t>
            </a:r>
            <a:r>
              <a:rPr lang="en-US" sz="3200" spc="75" baseline="-25000" dirty="0" err="1">
                <a:solidFill>
                  <a:srgbClr val="000000"/>
                </a:solidFill>
                <a:latin typeface="DM Sans"/>
              </a:rPr>
              <a:t>zz</a:t>
            </a:r>
            <a:r>
              <a:rPr lang="en-US" sz="3200" spc="75" dirty="0">
                <a:solidFill>
                  <a:srgbClr val="000000"/>
                </a:solidFill>
                <a:latin typeface="DM Sans"/>
              </a:rPr>
              <a:t> = </a:t>
            </a:r>
            <a:r>
              <a:rPr lang="el-GR" sz="3200" spc="75" dirty="0">
                <a:solidFill>
                  <a:srgbClr val="000000"/>
                </a:solidFill>
                <a:latin typeface="DM Sans"/>
              </a:rPr>
              <a:t>ε</a:t>
            </a:r>
            <a:r>
              <a:rPr lang="el-GR" sz="3200" spc="75" baseline="-25000" dirty="0">
                <a:solidFill>
                  <a:srgbClr val="000000"/>
                </a:solidFill>
                <a:latin typeface="DM Sans"/>
              </a:rPr>
              <a:t>⊥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9A5F62D-CB8B-1906-2CD8-A151FDA3F66F}"/>
                  </a:ext>
                </a:extLst>
              </p14:cNvPr>
              <p14:cNvContentPartPr/>
              <p14:nvPr/>
            </p14:nvContentPartPr>
            <p14:xfrm>
              <a:off x="12398247" y="7298520"/>
              <a:ext cx="157320" cy="99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9A5F62D-CB8B-1906-2CD8-A151FDA3F6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35247" y="7235747"/>
                <a:ext cx="282960" cy="224546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5E3F3D59-C995-5AF0-1BB4-BA5EA1FEB788}"/>
              </a:ext>
            </a:extLst>
          </p:cNvPr>
          <p:cNvGrpSpPr/>
          <p:nvPr/>
        </p:nvGrpSpPr>
        <p:grpSpPr>
          <a:xfrm>
            <a:off x="12427407" y="7259640"/>
            <a:ext cx="110880" cy="183600"/>
            <a:chOff x="12427407" y="7259640"/>
            <a:chExt cx="11088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CD06EB4-9D94-C91B-6F1C-1A7EE7A96164}"/>
                    </a:ext>
                  </a:extLst>
                </p14:cNvPr>
                <p14:cNvContentPartPr/>
                <p14:nvPr/>
              </p14:nvContentPartPr>
              <p14:xfrm>
                <a:off x="12427407" y="7397520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CD06EB4-9D94-C91B-6F1C-1A7EE7A9616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364407" y="73345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00875B8-E484-E9E3-7592-E6BF63632980}"/>
                    </a:ext>
                  </a:extLst>
                </p14:cNvPr>
                <p14:cNvContentPartPr/>
                <p14:nvPr/>
              </p14:nvContentPartPr>
              <p14:xfrm>
                <a:off x="12427407" y="7397520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00875B8-E484-E9E3-7592-E6BF636329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364407" y="73345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024AD8D-1849-39DA-3845-EE58B0379AE0}"/>
                    </a:ext>
                  </a:extLst>
                </p14:cNvPr>
                <p14:cNvContentPartPr/>
                <p14:nvPr/>
              </p14:nvContentPartPr>
              <p14:xfrm>
                <a:off x="12525327" y="7259640"/>
                <a:ext cx="12960" cy="183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024AD8D-1849-39DA-3845-EE58B0379AE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62327" y="7196640"/>
                  <a:ext cx="138600" cy="30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83003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307" y="419100"/>
            <a:ext cx="16667386" cy="1380396"/>
            <a:chOff x="0" y="0"/>
            <a:chExt cx="22223181" cy="1840528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2223181" cy="1840528"/>
              <a:chOff x="0" y="0"/>
              <a:chExt cx="4389764" cy="363561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188629"/>
              <a:ext cx="14392062" cy="146050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FFFFF"/>
                  </a:solidFill>
                  <a:latin typeface="DM Sans Bold"/>
                </a:rPr>
                <a:t>Literature Review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81000" y="8298645"/>
            <a:ext cx="8610599" cy="591399"/>
            <a:chOff x="0" y="0"/>
            <a:chExt cx="2308525" cy="1925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08525" cy="192541"/>
            </a:xfrm>
            <a:custGeom>
              <a:avLst/>
              <a:gdLst/>
              <a:ahLst/>
              <a:cxnLst/>
              <a:rect l="l" t="t" r="r" b="b"/>
              <a:pathLst>
                <a:path w="2308525" h="192541">
                  <a:moveTo>
                    <a:pt x="0" y="0"/>
                  </a:moveTo>
                  <a:lnTo>
                    <a:pt x="2308525" y="0"/>
                  </a:lnTo>
                  <a:lnTo>
                    <a:pt x="2308525" y="192541"/>
                  </a:lnTo>
                  <a:lnTo>
                    <a:pt x="0" y="192541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308525" cy="240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 sz="160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353800" y="2171700"/>
            <a:ext cx="3037340" cy="3554230"/>
          </a:xfrm>
          <a:custGeom>
            <a:avLst/>
            <a:gdLst/>
            <a:ahLst/>
            <a:cxnLst/>
            <a:rect l="l" t="t" r="r" b="b"/>
            <a:pathLst>
              <a:path w="3723140" h="4394171">
                <a:moveTo>
                  <a:pt x="0" y="0"/>
                </a:moveTo>
                <a:lnTo>
                  <a:pt x="3723141" y="0"/>
                </a:lnTo>
                <a:lnTo>
                  <a:pt x="3723141" y="4394172"/>
                </a:lnTo>
                <a:lnTo>
                  <a:pt x="0" y="439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1" name="Group 11"/>
          <p:cNvGrpSpPr/>
          <p:nvPr/>
        </p:nvGrpSpPr>
        <p:grpSpPr>
          <a:xfrm>
            <a:off x="364966" y="6286500"/>
            <a:ext cx="8626634" cy="562524"/>
            <a:chOff x="0" y="0"/>
            <a:chExt cx="2308525" cy="1925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525" cy="192541"/>
            </a:xfrm>
            <a:custGeom>
              <a:avLst/>
              <a:gdLst/>
              <a:ahLst/>
              <a:cxnLst/>
              <a:rect l="l" t="t" r="r" b="b"/>
              <a:pathLst>
                <a:path w="2308525" h="192541">
                  <a:moveTo>
                    <a:pt x="0" y="0"/>
                  </a:moveTo>
                  <a:lnTo>
                    <a:pt x="2308525" y="0"/>
                  </a:lnTo>
                  <a:lnTo>
                    <a:pt x="2308525" y="192541"/>
                  </a:lnTo>
                  <a:lnTo>
                    <a:pt x="0" y="192541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308525" cy="240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 sz="160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02455" y="6286562"/>
            <a:ext cx="7258003" cy="562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5"/>
              </a:lnSpc>
              <a:spcBef>
                <a:spcPct val="0"/>
              </a:spcBef>
            </a:pPr>
            <a:r>
              <a:rPr lang="en-US" sz="3200" spc="65" dirty="0">
                <a:solidFill>
                  <a:srgbClr val="000000"/>
                </a:solidFill>
                <a:latin typeface="DM Sans Bold"/>
              </a:rPr>
              <a:t>Contributions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0271" y="8298645"/>
            <a:ext cx="3690196" cy="562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5"/>
              </a:lnSpc>
              <a:spcBef>
                <a:spcPct val="0"/>
              </a:spcBef>
            </a:pPr>
            <a:r>
              <a:rPr lang="en-US" sz="3200" spc="65" dirty="0">
                <a:solidFill>
                  <a:srgbClr val="000000"/>
                </a:solidFill>
                <a:latin typeface="DM Sans Bold"/>
              </a:rPr>
              <a:t>Research gaps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4966" y="6989103"/>
            <a:ext cx="1098883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spc="55" dirty="0">
                <a:solidFill>
                  <a:srgbClr val="000000"/>
                </a:solidFill>
                <a:latin typeface="DM Sans"/>
              </a:rPr>
              <a:t>Study on subwavelength focusing of terahertz waves</a:t>
            </a:r>
          </a:p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spc="55" dirty="0">
                <a:solidFill>
                  <a:srgbClr val="000000"/>
                </a:solidFill>
                <a:latin typeface="DM Sans"/>
              </a:rPr>
              <a:t>Utilizes effective medium theory</a:t>
            </a:r>
          </a:p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spc="55" dirty="0">
                <a:solidFill>
                  <a:srgbClr val="000000"/>
                </a:solidFill>
                <a:latin typeface="DM Sans"/>
              </a:rPr>
              <a:t>Calculates the permittivity of the doped silicon using a </a:t>
            </a:r>
            <a:r>
              <a:rPr lang="en-US" sz="2400" spc="55" dirty="0" err="1">
                <a:solidFill>
                  <a:srgbClr val="000000"/>
                </a:solidFill>
                <a:latin typeface="DM Sans"/>
              </a:rPr>
              <a:t>Drude</a:t>
            </a:r>
            <a:r>
              <a:rPr lang="en-US" sz="2400" spc="55" dirty="0">
                <a:solidFill>
                  <a:srgbClr val="000000"/>
                </a:solidFill>
                <a:latin typeface="DM Sans"/>
              </a:rPr>
              <a:t> model.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1000" y="8970303"/>
            <a:ext cx="821894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spc="55" dirty="0">
                <a:solidFill>
                  <a:srgbClr val="000000"/>
                </a:solidFill>
                <a:latin typeface="DM Sans"/>
              </a:rPr>
              <a:t>Comprehensive analysis</a:t>
            </a:r>
          </a:p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spc="55" dirty="0">
                <a:solidFill>
                  <a:srgbClr val="000000"/>
                </a:solidFill>
                <a:latin typeface="DM Sans"/>
              </a:rPr>
              <a:t>Practical applications</a:t>
            </a:r>
          </a:p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spc="55" dirty="0">
                <a:solidFill>
                  <a:srgbClr val="000000"/>
                </a:solidFill>
                <a:latin typeface="DM Sans"/>
              </a:rPr>
              <a:t>Scalability or manufacturability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247AEA-2D7F-AA96-E6FC-1DDE56F20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878355"/>
            <a:ext cx="10886268" cy="42557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919A739-CD0F-B896-88D1-46053B0DF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7809" y="5794762"/>
            <a:ext cx="4446991" cy="43939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690EE9-D147-6EEC-A078-4E9FDE806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2325" y="2324100"/>
            <a:ext cx="3495675" cy="3505200"/>
          </a:xfrm>
          <a:prstGeom prst="rect">
            <a:avLst/>
          </a:prstGeom>
        </p:spPr>
      </p:pic>
      <p:grpSp>
        <p:nvGrpSpPr>
          <p:cNvPr id="22" name="Group 2">
            <a:extLst>
              <a:ext uri="{FF2B5EF4-FFF2-40B4-BE49-F238E27FC236}">
                <a16:creationId xmlns:a16="http://schemas.microsoft.com/office/drawing/2014/main" id="{51D6DFA6-8DAF-F45D-DF2D-AA178CFB3734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863342F5-048C-6815-292B-4E626D18BA63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730FF305-1392-2E27-87FF-2B9086B0635E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7" name="Slide Number Placeholder 18">
            <a:extLst>
              <a:ext uri="{FF2B5EF4-FFF2-40B4-BE49-F238E27FC236}">
                <a16:creationId xmlns:a16="http://schemas.microsoft.com/office/drawing/2014/main" id="{5599268C-859C-E41A-8727-5237A014D82F}"/>
              </a:ext>
            </a:extLst>
          </p:cNvPr>
          <p:cNvSpPr txBox="1">
            <a:spLocks/>
          </p:cNvSpPr>
          <p:nvPr/>
        </p:nvSpPr>
        <p:spPr>
          <a:xfrm>
            <a:off x="15849600" y="99599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7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307" y="419099"/>
            <a:ext cx="16667386" cy="1657827"/>
            <a:chOff x="0" y="-369907"/>
            <a:chExt cx="22223181" cy="2210435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-369907"/>
              <a:ext cx="22223181" cy="2210435"/>
              <a:chOff x="0" y="-73068"/>
              <a:chExt cx="4389764" cy="436629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-73068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64469"/>
              <a:ext cx="18780537" cy="147048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Literature Review (Cont..)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81000" y="8533779"/>
            <a:ext cx="8610599" cy="562462"/>
            <a:chOff x="0" y="0"/>
            <a:chExt cx="2308525" cy="1925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08525" cy="192541"/>
            </a:xfrm>
            <a:custGeom>
              <a:avLst/>
              <a:gdLst/>
              <a:ahLst/>
              <a:cxnLst/>
              <a:rect l="l" t="t" r="r" b="b"/>
              <a:pathLst>
                <a:path w="2308525" h="192541">
                  <a:moveTo>
                    <a:pt x="0" y="0"/>
                  </a:moveTo>
                  <a:lnTo>
                    <a:pt x="2308525" y="0"/>
                  </a:lnTo>
                  <a:lnTo>
                    <a:pt x="2308525" y="192541"/>
                  </a:lnTo>
                  <a:lnTo>
                    <a:pt x="0" y="192541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308525" cy="240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 sz="16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64966" y="6270501"/>
            <a:ext cx="8626634" cy="502261"/>
            <a:chOff x="0" y="0"/>
            <a:chExt cx="2308525" cy="1925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525" cy="192541"/>
            </a:xfrm>
            <a:custGeom>
              <a:avLst/>
              <a:gdLst/>
              <a:ahLst/>
              <a:cxnLst/>
              <a:rect l="l" t="t" r="r" b="b"/>
              <a:pathLst>
                <a:path w="2308525" h="192541">
                  <a:moveTo>
                    <a:pt x="0" y="0"/>
                  </a:moveTo>
                  <a:lnTo>
                    <a:pt x="2308525" y="0"/>
                  </a:lnTo>
                  <a:lnTo>
                    <a:pt x="2308525" y="192541"/>
                  </a:lnTo>
                  <a:lnTo>
                    <a:pt x="0" y="192541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308525" cy="240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 sz="160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02455" y="6210300"/>
            <a:ext cx="7258003" cy="559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5"/>
              </a:lnSpc>
              <a:spcBef>
                <a:spcPct val="0"/>
              </a:spcBef>
            </a:pPr>
            <a:r>
              <a:rPr lang="en-US" sz="3200" spc="65" dirty="0">
                <a:solidFill>
                  <a:srgbClr val="000000"/>
                </a:solidFill>
                <a:latin typeface="DM Sans Bold"/>
              </a:rPr>
              <a:t>Contributions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0271" y="8533778"/>
            <a:ext cx="3690196" cy="562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5"/>
              </a:lnSpc>
              <a:spcBef>
                <a:spcPct val="0"/>
              </a:spcBef>
            </a:pPr>
            <a:r>
              <a:rPr lang="en-US" sz="3200" spc="65" dirty="0">
                <a:solidFill>
                  <a:srgbClr val="000000"/>
                </a:solidFill>
                <a:latin typeface="DM Sans Bold"/>
              </a:rPr>
              <a:t>Research gaps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4966" y="6955903"/>
            <a:ext cx="1197943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DM Sans" pitchFamily="2" charset="0"/>
              </a:rPr>
              <a:t>Proposes ultra-short super-Gaussian windowing function as post-processing method</a:t>
            </a:r>
          </a:p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spc="55" dirty="0">
                <a:solidFill>
                  <a:srgbClr val="000000"/>
                </a:solidFill>
                <a:latin typeface="DM Sans"/>
              </a:rPr>
              <a:t>Minimizes resonant behavior and improves image quality</a:t>
            </a:r>
          </a:p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spc="55" dirty="0">
                <a:solidFill>
                  <a:srgbClr val="000000"/>
                </a:solidFill>
                <a:latin typeface="DM Sans"/>
              </a:rPr>
              <a:t>Improves imaging over a broad frequency band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0999" y="9205436"/>
            <a:ext cx="9829801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DM Sans" pitchFamily="2" charset="0"/>
              </a:rPr>
              <a:t>The imaging properties of 3D metamaterial structures</a:t>
            </a:r>
          </a:p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spc="55" dirty="0">
                <a:solidFill>
                  <a:srgbClr val="000000"/>
                </a:solidFill>
                <a:latin typeface="DM Sans" pitchFamily="2" charset="0"/>
              </a:rPr>
              <a:t>Practical implications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68CFEF-40A9-E3BE-18CE-9928DAC4D751}"/>
              </a:ext>
            </a:extLst>
          </p:cNvPr>
          <p:cNvSpPr txBox="1"/>
          <p:nvPr/>
        </p:nvSpPr>
        <p:spPr>
          <a:xfrm>
            <a:off x="15236997" y="507896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baseline="0" dirty="0">
                <a:latin typeface="DM Sans" pitchFamily="2" charset="0"/>
              </a:rPr>
              <a:t>FOM</a:t>
            </a:r>
            <a:endParaRPr lang="en-US" dirty="0">
              <a:latin typeface="DM Sans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880DE1-88EF-DE3B-EDFA-788C5CF01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8" y="2137126"/>
            <a:ext cx="8289308" cy="40886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1C50E0-4E1A-D1F5-9AF7-5D5D96AF1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923" y="2183368"/>
            <a:ext cx="5094077" cy="29521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E294063-5160-1FD2-3DEC-DC270C8034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556" r="57450" b="-1"/>
          <a:stretch/>
        </p:blipFill>
        <p:spPr>
          <a:xfrm>
            <a:off x="11025687" y="2097246"/>
            <a:ext cx="2168236" cy="1594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B3497-13CD-D23C-D401-1F7C1BE4D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3837" y="5219700"/>
            <a:ext cx="5514975" cy="43053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2F5BE00-0969-DD5F-5735-0893CEEEDD53}"/>
              </a:ext>
            </a:extLst>
          </p:cNvPr>
          <p:cNvSpPr txBox="1"/>
          <p:nvPr/>
        </p:nvSpPr>
        <p:spPr>
          <a:xfrm>
            <a:off x="13764885" y="9374681"/>
            <a:ext cx="362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TeXGyreTermes-Regular"/>
              </a:rPr>
              <a:t>2D map of the transmission coefficient and as a function of normalized spatial frequency</a:t>
            </a:r>
            <a:endParaRPr lang="en-US" sz="1100" dirty="0">
              <a:latin typeface="DM Sans" pitchFamily="2" charset="0"/>
            </a:endParaRP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648EDC2E-A9D8-6749-264E-02A663D17876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A1F6A57A-C068-79DA-1B51-10CCD3D10A8A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FB20D291-D84D-8D84-D646-AF379C3A2D72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6" name="Slide Number Placeholder 18">
            <a:extLst>
              <a:ext uri="{FF2B5EF4-FFF2-40B4-BE49-F238E27FC236}">
                <a16:creationId xmlns:a16="http://schemas.microsoft.com/office/drawing/2014/main" id="{BC9585E6-E71C-0EC8-C728-3965E0F58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959975"/>
            <a:ext cx="2133600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8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2B92C5-A098-85F0-D16E-E9F1537BA6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66"/>
          <a:stretch/>
        </p:blipFill>
        <p:spPr>
          <a:xfrm>
            <a:off x="10332897" y="3553470"/>
            <a:ext cx="2926693" cy="158605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632DC4F-E512-710D-C2E8-AEBB6A63452B}"/>
              </a:ext>
            </a:extLst>
          </p:cNvPr>
          <p:cNvSpPr txBox="1"/>
          <p:nvPr/>
        </p:nvSpPr>
        <p:spPr>
          <a:xfrm>
            <a:off x="9995413" y="4957057"/>
            <a:ext cx="3679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baseline="0" dirty="0">
                <a:latin typeface="DM Sans" pitchFamily="2" charset="0"/>
              </a:rPr>
              <a:t>schematic of the highly anisotropic metamaterial slab and Simulated propagation of light</a:t>
            </a:r>
            <a:endParaRPr lang="en-US" sz="11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154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307" y="419099"/>
            <a:ext cx="16667386" cy="1657827"/>
            <a:chOff x="0" y="-369907"/>
            <a:chExt cx="22223181" cy="2210435"/>
          </a:xfrm>
          <a:solidFill>
            <a:schemeClr val="accent5">
              <a:lumMod val="50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-369907"/>
              <a:ext cx="22223181" cy="2210435"/>
              <a:chOff x="0" y="-73068"/>
              <a:chExt cx="4389764" cy="436629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-73068"/>
                <a:ext cx="4389764" cy="363561"/>
              </a:xfrm>
              <a:custGeom>
                <a:avLst/>
                <a:gdLst/>
                <a:ahLst/>
                <a:cxnLst/>
                <a:rect l="l" t="t" r="r" b="b"/>
                <a:pathLst>
                  <a:path w="4389764" h="363561">
                    <a:moveTo>
                      <a:pt x="0" y="0"/>
                    </a:moveTo>
                    <a:lnTo>
                      <a:pt x="4389764" y="0"/>
                    </a:lnTo>
                    <a:lnTo>
                      <a:pt x="4389764" y="363561"/>
                    </a:lnTo>
                    <a:lnTo>
                      <a:pt x="0" y="363561"/>
                    </a:lnTo>
                    <a:close/>
                  </a:path>
                </a:pathLst>
              </a:custGeom>
              <a:grpFill/>
              <a:ln w="47625"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89764" cy="411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853" y="64469"/>
              <a:ext cx="18780537" cy="147048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DM Sans Bold"/>
                </a:rPr>
                <a:t>Literature Review (Cont..)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81000" y="8533779"/>
            <a:ext cx="8610599" cy="562462"/>
            <a:chOff x="0" y="0"/>
            <a:chExt cx="2308525" cy="1925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08525" cy="192541"/>
            </a:xfrm>
            <a:custGeom>
              <a:avLst/>
              <a:gdLst/>
              <a:ahLst/>
              <a:cxnLst/>
              <a:rect l="l" t="t" r="r" b="b"/>
              <a:pathLst>
                <a:path w="2308525" h="192541">
                  <a:moveTo>
                    <a:pt x="0" y="0"/>
                  </a:moveTo>
                  <a:lnTo>
                    <a:pt x="2308525" y="0"/>
                  </a:lnTo>
                  <a:lnTo>
                    <a:pt x="2308525" y="192541"/>
                  </a:lnTo>
                  <a:lnTo>
                    <a:pt x="0" y="192541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308525" cy="240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 sz="16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64966" y="6270501"/>
            <a:ext cx="8626634" cy="502261"/>
            <a:chOff x="0" y="0"/>
            <a:chExt cx="2308525" cy="1925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525" cy="192541"/>
            </a:xfrm>
            <a:custGeom>
              <a:avLst/>
              <a:gdLst/>
              <a:ahLst/>
              <a:cxnLst/>
              <a:rect l="l" t="t" r="r" b="b"/>
              <a:pathLst>
                <a:path w="2308525" h="192541">
                  <a:moveTo>
                    <a:pt x="0" y="0"/>
                  </a:moveTo>
                  <a:lnTo>
                    <a:pt x="2308525" y="0"/>
                  </a:lnTo>
                  <a:lnTo>
                    <a:pt x="2308525" y="192541"/>
                  </a:lnTo>
                  <a:lnTo>
                    <a:pt x="0" y="192541"/>
                  </a:lnTo>
                  <a:close/>
                </a:path>
              </a:pathLst>
            </a:custGeom>
            <a:solidFill>
              <a:srgbClr val="A7CF8D"/>
            </a:solidFill>
            <a:ln w="47625" cap="sq">
              <a:solidFill>
                <a:srgbClr val="6A815A"/>
              </a:solidFill>
              <a:prstDash val="solid"/>
              <a:miter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308525" cy="240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 sz="160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02455" y="6210300"/>
            <a:ext cx="7258003" cy="559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5"/>
              </a:lnSpc>
              <a:spcBef>
                <a:spcPct val="0"/>
              </a:spcBef>
            </a:pPr>
            <a:r>
              <a:rPr lang="en-US" sz="3200" spc="65" dirty="0">
                <a:solidFill>
                  <a:srgbClr val="000000"/>
                </a:solidFill>
                <a:latin typeface="DM Sans Bold"/>
              </a:rPr>
              <a:t>Contributions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0271" y="8533778"/>
            <a:ext cx="3690196" cy="562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5"/>
              </a:lnSpc>
              <a:spcBef>
                <a:spcPct val="0"/>
              </a:spcBef>
            </a:pPr>
            <a:r>
              <a:rPr lang="en-US" sz="3200" spc="65" dirty="0">
                <a:solidFill>
                  <a:srgbClr val="000000"/>
                </a:solidFill>
                <a:latin typeface="DM Sans Bold"/>
              </a:rPr>
              <a:t>Research gaps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4966" y="6955903"/>
            <a:ext cx="1197943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DM Sans" pitchFamily="2" charset="0"/>
              </a:rPr>
              <a:t>Improves imaging quality adjusting the refractive index</a:t>
            </a:r>
          </a:p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spc="55" dirty="0">
                <a:solidFill>
                  <a:srgbClr val="000000"/>
                </a:solidFill>
                <a:latin typeface="DM Sans"/>
              </a:rPr>
              <a:t>Minimizes resonant behavior and improves image quality</a:t>
            </a:r>
          </a:p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spc="55" dirty="0">
                <a:solidFill>
                  <a:srgbClr val="000000"/>
                </a:solidFill>
                <a:latin typeface="DM Sans"/>
              </a:rPr>
              <a:t>Improves imaging over a broad frequency band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0999" y="9205436"/>
            <a:ext cx="9829801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DM Sans" pitchFamily="2" charset="0"/>
              </a:rPr>
              <a:t>The imaging properties of 3D metamaterial structures</a:t>
            </a:r>
          </a:p>
          <a:p>
            <a:pPr marL="645159" lvl="1" indent="-342900" algn="just">
              <a:buFont typeface="Wingdings" panose="05000000000000000000" pitchFamily="2" charset="2"/>
              <a:buChar char="ü"/>
            </a:pPr>
            <a:r>
              <a:rPr lang="en-US" sz="2400" spc="55" dirty="0">
                <a:solidFill>
                  <a:srgbClr val="000000"/>
                </a:solidFill>
                <a:latin typeface="DM Sans" pitchFamily="2" charset="0"/>
              </a:rPr>
              <a:t>Practical implications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68CFEF-40A9-E3BE-18CE-9928DAC4D751}"/>
              </a:ext>
            </a:extLst>
          </p:cNvPr>
          <p:cNvSpPr txBox="1"/>
          <p:nvPr/>
        </p:nvSpPr>
        <p:spPr>
          <a:xfrm>
            <a:off x="15236997" y="505145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baseline="0" dirty="0">
                <a:latin typeface="DM Sans" pitchFamily="2" charset="0"/>
              </a:rPr>
              <a:t>FOM</a:t>
            </a:r>
            <a:endParaRPr lang="en-US" dirty="0">
              <a:latin typeface="DM Sans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880DE1-88EF-DE3B-EDFA-788C5CF01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188" y="2121637"/>
            <a:ext cx="8289308" cy="39362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1C50E0-4E1A-D1F5-9AF7-5D5D96AF1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0400" y="2155856"/>
            <a:ext cx="3961122" cy="29521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B3497-13CD-D23C-D401-1F7C1BE4D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3837" y="5404929"/>
            <a:ext cx="5514975" cy="393484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2F5BE00-0969-DD5F-5735-0893CEEEDD53}"/>
              </a:ext>
            </a:extLst>
          </p:cNvPr>
          <p:cNvSpPr txBox="1"/>
          <p:nvPr/>
        </p:nvSpPr>
        <p:spPr>
          <a:xfrm>
            <a:off x="13764885" y="9374681"/>
            <a:ext cx="362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TeXGyreTermes-Regular"/>
              </a:rPr>
              <a:t>2D map of the transmission coefficient and as a function of normalized spatial frequency</a:t>
            </a:r>
            <a:endParaRPr lang="en-US" sz="1100" dirty="0">
              <a:latin typeface="DM Sans" pitchFamily="2" charset="0"/>
            </a:endParaRP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648EDC2E-A9D8-6749-264E-02A663D17876}"/>
              </a:ext>
            </a:extLst>
          </p:cNvPr>
          <p:cNvGrpSpPr/>
          <p:nvPr/>
        </p:nvGrpSpPr>
        <p:grpSpPr>
          <a:xfrm>
            <a:off x="15621000" y="9992289"/>
            <a:ext cx="2667000" cy="300496"/>
            <a:chOff x="0" y="0"/>
            <a:chExt cx="5260714" cy="146347"/>
          </a:xfrm>
          <a:solidFill>
            <a:schemeClr val="accent5">
              <a:lumMod val="50000"/>
            </a:schemeClr>
          </a:solidFill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A1F6A57A-C068-79DA-1B51-10CCD3D10A8A}"/>
                </a:ext>
              </a:extLst>
            </p:cNvPr>
            <p:cNvSpPr/>
            <p:nvPr/>
          </p:nvSpPr>
          <p:spPr>
            <a:xfrm>
              <a:off x="0" y="0"/>
              <a:ext cx="5260714" cy="146347"/>
            </a:xfrm>
            <a:custGeom>
              <a:avLst/>
              <a:gdLst/>
              <a:ahLst/>
              <a:cxnLst/>
              <a:rect l="l" t="t" r="r" b="b"/>
              <a:pathLst>
                <a:path w="5260714" h="146347">
                  <a:moveTo>
                    <a:pt x="0" y="0"/>
                  </a:moveTo>
                  <a:lnTo>
                    <a:pt x="5260714" y="0"/>
                  </a:lnTo>
                  <a:lnTo>
                    <a:pt x="5260714" y="146347"/>
                  </a:lnTo>
                  <a:lnTo>
                    <a:pt x="0" y="14634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FB20D291-D84D-8D84-D646-AF379C3A2D72}"/>
                </a:ext>
              </a:extLst>
            </p:cNvPr>
            <p:cNvSpPr txBox="1"/>
            <p:nvPr/>
          </p:nvSpPr>
          <p:spPr>
            <a:xfrm>
              <a:off x="0" y="-38100"/>
              <a:ext cx="5260714" cy="1844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6" name="Slide Number Placeholder 18">
            <a:extLst>
              <a:ext uri="{FF2B5EF4-FFF2-40B4-BE49-F238E27FC236}">
                <a16:creationId xmlns:a16="http://schemas.microsoft.com/office/drawing/2014/main" id="{BC9585E6-E71C-0EC8-C728-3965E0F58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959975"/>
            <a:ext cx="2133600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DM Sans" pitchFamily="2" charset="0"/>
              </a:rPr>
              <a:t>Page | </a:t>
            </a:r>
            <a:fld id="{B6F15528-21DE-4FAA-801E-634DDDAF4B2B}" type="slidenum">
              <a:rPr lang="en-US" sz="1600" b="1" smtClean="0">
                <a:solidFill>
                  <a:schemeClr val="bg1"/>
                </a:solidFill>
                <a:latin typeface="DM Sans" pitchFamily="2" charset="0"/>
              </a:rPr>
              <a:pPr algn="ctr"/>
              <a:t>9</a:t>
            </a:fld>
            <a:endParaRPr lang="en-US" sz="1600" b="1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2B92C5-A098-85F0-D16E-E9F1537BA6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566"/>
          <a:stretch/>
        </p:blipFill>
        <p:spPr>
          <a:xfrm>
            <a:off x="10332897" y="3690026"/>
            <a:ext cx="2926693" cy="158605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632DC4F-E512-710D-C2E8-AEBB6A63452B}"/>
              </a:ext>
            </a:extLst>
          </p:cNvPr>
          <p:cNvSpPr txBox="1"/>
          <p:nvPr/>
        </p:nvSpPr>
        <p:spPr>
          <a:xfrm>
            <a:off x="9995413" y="5093613"/>
            <a:ext cx="3679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baseline="0" dirty="0">
                <a:latin typeface="DM Sans" pitchFamily="2" charset="0"/>
              </a:rPr>
              <a:t>schematic of the highly anisotropic metamaterial slab and Simulated propagation of light</a:t>
            </a:r>
            <a:endParaRPr lang="en-US" sz="1100" dirty="0">
              <a:latin typeface="DM Sans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A7CF31F-45DC-1434-3F77-31FEF0C84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1181" y="2188756"/>
            <a:ext cx="2636748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49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2831</TotalTime>
  <Words>1714</Words>
  <Application>Microsoft Office PowerPoint</Application>
  <PresentationFormat>Custom</PresentationFormat>
  <Paragraphs>246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DM Sans Bold</vt:lpstr>
      <vt:lpstr>Poppins Bold</vt:lpstr>
      <vt:lpstr>Wingdings</vt:lpstr>
      <vt:lpstr>TeXGyreTermes-Regular</vt:lpstr>
      <vt:lpstr>DM Sans Bold Italics</vt:lpstr>
      <vt:lpstr>DM Sans</vt:lpstr>
      <vt:lpstr>Cambria Math</vt:lpstr>
      <vt:lpstr>Calibri</vt:lpstr>
      <vt:lpstr>DM Sans Italics</vt:lpstr>
      <vt:lpstr>AdvTT8608a8d1+22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defense</dc:title>
  <dc:creator>Ashraful Pranto</dc:creator>
  <cp:lastModifiedBy>Ashraful Pranto</cp:lastModifiedBy>
  <cp:revision>48</cp:revision>
  <dcterms:created xsi:type="dcterms:W3CDTF">2006-08-16T00:00:00Z</dcterms:created>
  <dcterms:modified xsi:type="dcterms:W3CDTF">2024-04-27T21:20:22Z</dcterms:modified>
  <dc:identifier>DAFyRBBqKoI</dc:identifier>
</cp:coreProperties>
</file>